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58" r:id="rId5"/>
    <p:sldId id="259" r:id="rId6"/>
    <p:sldId id="260" r:id="rId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E4F7"/>
    <a:srgbClr val="C9F1FB"/>
    <a:srgbClr val="11B0D8"/>
    <a:srgbClr val="ADEB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13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BA1AF6-F1DB-4F3A-9205-3CAA6F322A89}" type="doc">
      <dgm:prSet loTypeId="urn:microsoft.com/office/officeart/2005/8/layout/hChevron3" loCatId="process" qsTypeId="urn:microsoft.com/office/officeart/2005/8/quickstyle/simple1" qsCatId="simple" csTypeId="urn:microsoft.com/office/officeart/2005/8/colors/accent1_2" csCatId="accent1" phldr="1"/>
      <dgm:spPr/>
    </dgm:pt>
    <dgm:pt modelId="{BE6ED022-23F1-4532-A9D4-C210DBED22F1}">
      <dgm:prSet phldrT="[Text]" custT="1"/>
      <dgm:spPr>
        <a:solidFill>
          <a:schemeClr val="tx2">
            <a:lumMod val="60000"/>
            <a:lumOff val="40000"/>
          </a:schemeClr>
        </a:solidFill>
      </dgm:spPr>
      <dgm:t>
        <a:bodyPr/>
        <a:lstStyle/>
        <a:p>
          <a:r>
            <a:rPr lang="en-GB" sz="900" dirty="0"/>
            <a:t>RESPONSIBLE, RESPECTFUL &amp; TOLLERANT</a:t>
          </a:r>
        </a:p>
      </dgm:t>
    </dgm:pt>
    <dgm:pt modelId="{65F0662A-89C5-4122-A151-7FBBB47940D2}" type="parTrans" cxnId="{B1FC8460-2C49-4626-A85D-F90AB6089AAA}">
      <dgm:prSet/>
      <dgm:spPr/>
      <dgm:t>
        <a:bodyPr/>
        <a:lstStyle/>
        <a:p>
          <a:endParaRPr lang="en-GB"/>
        </a:p>
      </dgm:t>
    </dgm:pt>
    <dgm:pt modelId="{D312E9F0-724F-4755-9062-FB87FF17FB53}" type="sibTrans" cxnId="{B1FC8460-2C49-4626-A85D-F90AB6089AAA}">
      <dgm:prSet/>
      <dgm:spPr/>
      <dgm:t>
        <a:bodyPr/>
        <a:lstStyle/>
        <a:p>
          <a:endParaRPr lang="en-GB"/>
        </a:p>
      </dgm:t>
    </dgm:pt>
    <dgm:pt modelId="{3F6F34E0-1677-4557-9294-75D68F10CCBC}">
      <dgm:prSet phldrT="[Text]" custT="1"/>
      <dgm:spPr>
        <a:solidFill>
          <a:schemeClr val="tx2">
            <a:lumMod val="40000"/>
            <a:lumOff val="60000"/>
          </a:schemeClr>
        </a:solidFill>
      </dgm:spPr>
      <dgm:t>
        <a:bodyPr/>
        <a:lstStyle/>
        <a:p>
          <a:r>
            <a:rPr lang="en-GB" sz="900" dirty="0"/>
            <a:t>ACTIVE CITIZENS, INVOLVED IN PUBLIC LIFE</a:t>
          </a:r>
        </a:p>
      </dgm:t>
    </dgm:pt>
    <dgm:pt modelId="{AD262182-53B0-4D08-A0C0-A52F3833565B}" type="parTrans" cxnId="{97857D82-D30B-4D8A-A078-5179DA57B835}">
      <dgm:prSet/>
      <dgm:spPr/>
      <dgm:t>
        <a:bodyPr/>
        <a:lstStyle/>
        <a:p>
          <a:endParaRPr lang="en-GB"/>
        </a:p>
      </dgm:t>
    </dgm:pt>
    <dgm:pt modelId="{BC3BE393-6C36-47D7-9757-E95818073E4E}" type="sibTrans" cxnId="{97857D82-D30B-4D8A-A078-5179DA57B835}">
      <dgm:prSet/>
      <dgm:spPr/>
      <dgm:t>
        <a:bodyPr/>
        <a:lstStyle/>
        <a:p>
          <a:endParaRPr lang="en-GB"/>
        </a:p>
      </dgm:t>
    </dgm:pt>
    <dgm:pt modelId="{61EDE054-E82C-483F-8E17-73E562D7CF45}">
      <dgm:prSet phldrT="[Text]" custT="1"/>
      <dgm:spPr>
        <a:solidFill>
          <a:schemeClr val="tx2">
            <a:lumMod val="60000"/>
            <a:lumOff val="40000"/>
          </a:schemeClr>
        </a:solidFill>
      </dgm:spPr>
      <dgm:t>
        <a:bodyPr/>
        <a:lstStyle/>
        <a:p>
          <a:r>
            <a:rPr lang="en-GB" sz="1000" dirty="0"/>
            <a:t>FUNDAMENTAL BRITISH </a:t>
          </a:r>
          <a:r>
            <a:rPr lang="en-GB" sz="900" dirty="0"/>
            <a:t>VALUES</a:t>
          </a:r>
        </a:p>
      </dgm:t>
    </dgm:pt>
    <dgm:pt modelId="{17412EB0-64D2-4B3C-9CF5-DC12CC2A997D}" type="parTrans" cxnId="{7A826BE5-2CD3-4E8F-9001-F03F21D52AE9}">
      <dgm:prSet/>
      <dgm:spPr/>
      <dgm:t>
        <a:bodyPr/>
        <a:lstStyle/>
        <a:p>
          <a:endParaRPr lang="en-GB"/>
        </a:p>
      </dgm:t>
    </dgm:pt>
    <dgm:pt modelId="{65A2D6D5-B30A-4861-9ACD-958F526B5997}" type="sibTrans" cxnId="{7A826BE5-2CD3-4E8F-9001-F03F21D52AE9}">
      <dgm:prSet/>
      <dgm:spPr/>
      <dgm:t>
        <a:bodyPr/>
        <a:lstStyle/>
        <a:p>
          <a:endParaRPr lang="en-GB"/>
        </a:p>
      </dgm:t>
    </dgm:pt>
    <dgm:pt modelId="{EA78746F-4ADF-42CE-B33B-1F089A13B3E1}">
      <dgm:prSet phldrT="[Text]" custT="1"/>
      <dgm:spPr>
        <a:solidFill>
          <a:schemeClr val="tx2">
            <a:lumMod val="40000"/>
            <a:lumOff val="60000"/>
          </a:schemeClr>
        </a:solidFill>
      </dgm:spPr>
      <dgm:t>
        <a:bodyPr/>
        <a:lstStyle/>
        <a:p>
          <a:r>
            <a:rPr lang="en-GB" sz="1000" dirty="0"/>
            <a:t>CHARACTER DEVELOPMENT</a:t>
          </a:r>
        </a:p>
        <a:p>
          <a:r>
            <a:rPr lang="en-GB" sz="1000" dirty="0"/>
            <a:t>INDIVIDUALITY</a:t>
          </a:r>
        </a:p>
      </dgm:t>
    </dgm:pt>
    <dgm:pt modelId="{7F4DAD9B-1F28-4219-A8C5-9E3FC8E69A0E}" type="parTrans" cxnId="{31F9F92F-4DDA-4391-95F4-627864F51D9E}">
      <dgm:prSet/>
      <dgm:spPr/>
      <dgm:t>
        <a:bodyPr/>
        <a:lstStyle/>
        <a:p>
          <a:endParaRPr lang="en-GB"/>
        </a:p>
      </dgm:t>
    </dgm:pt>
    <dgm:pt modelId="{B5BC881A-4C37-4915-9B19-047A3FBCAE89}" type="sibTrans" cxnId="{31F9F92F-4DDA-4391-95F4-627864F51D9E}">
      <dgm:prSet/>
      <dgm:spPr/>
      <dgm:t>
        <a:bodyPr/>
        <a:lstStyle/>
        <a:p>
          <a:endParaRPr lang="en-GB"/>
        </a:p>
      </dgm:t>
    </dgm:pt>
    <dgm:pt modelId="{8D51FEAC-6687-4A73-9564-953E93872947}">
      <dgm:prSet phldrT="[Text]" custT="1"/>
      <dgm:spPr>
        <a:solidFill>
          <a:schemeClr val="tx2">
            <a:lumMod val="40000"/>
            <a:lumOff val="60000"/>
          </a:schemeClr>
        </a:solidFill>
      </dgm:spPr>
      <dgm:t>
        <a:bodyPr/>
        <a:lstStyle/>
        <a:p>
          <a:r>
            <a:rPr lang="en-GB" sz="900" dirty="0"/>
            <a:t>HEALTHY BODY, HEALTHY MIND, HEALTHY RELATIONSHIPS</a:t>
          </a:r>
        </a:p>
      </dgm:t>
    </dgm:pt>
    <dgm:pt modelId="{46FD824C-9F4B-41F1-BEB6-7C1776C9B120}" type="parTrans" cxnId="{A777B5DB-0366-451B-9020-148A54F65F1E}">
      <dgm:prSet/>
      <dgm:spPr/>
      <dgm:t>
        <a:bodyPr/>
        <a:lstStyle/>
        <a:p>
          <a:endParaRPr lang="en-GB"/>
        </a:p>
      </dgm:t>
    </dgm:pt>
    <dgm:pt modelId="{F942E5AA-FF4F-4E83-B575-69C6D1B2EB2F}" type="sibTrans" cxnId="{A777B5DB-0366-451B-9020-148A54F65F1E}">
      <dgm:prSet/>
      <dgm:spPr/>
      <dgm:t>
        <a:bodyPr/>
        <a:lstStyle/>
        <a:p>
          <a:endParaRPr lang="en-GB"/>
        </a:p>
      </dgm:t>
    </dgm:pt>
    <dgm:pt modelId="{97E29D1A-FA53-462D-A3B2-83F903587CC6}">
      <dgm:prSet phldrT="[Text]" custT="1"/>
      <dgm:spPr>
        <a:solidFill>
          <a:schemeClr val="tx2">
            <a:lumMod val="60000"/>
            <a:lumOff val="40000"/>
          </a:schemeClr>
        </a:solidFill>
      </dgm:spPr>
      <dgm:t>
        <a:bodyPr/>
        <a:lstStyle/>
        <a:p>
          <a:r>
            <a:rPr lang="en-GB" sz="1000" dirty="0"/>
            <a:t>NEXT PHASE</a:t>
          </a:r>
        </a:p>
        <a:p>
          <a:r>
            <a:rPr lang="en-GB" sz="1000" dirty="0"/>
            <a:t>TRANSITION </a:t>
          </a:r>
        </a:p>
      </dgm:t>
    </dgm:pt>
    <dgm:pt modelId="{18287477-7262-41CC-9E92-D7B54625E74F}" type="parTrans" cxnId="{5E06B976-2A0F-4D31-9D97-88CF0E861D07}">
      <dgm:prSet/>
      <dgm:spPr/>
      <dgm:t>
        <a:bodyPr/>
        <a:lstStyle/>
        <a:p>
          <a:endParaRPr lang="en-GB"/>
        </a:p>
      </dgm:t>
    </dgm:pt>
    <dgm:pt modelId="{0F376DC3-F980-4A30-8770-3E40696DDB50}" type="sibTrans" cxnId="{5E06B976-2A0F-4D31-9D97-88CF0E861D07}">
      <dgm:prSet/>
      <dgm:spPr/>
      <dgm:t>
        <a:bodyPr/>
        <a:lstStyle/>
        <a:p>
          <a:endParaRPr lang="en-GB"/>
        </a:p>
      </dgm:t>
    </dgm:pt>
    <dgm:pt modelId="{16F708B3-03F4-47A2-89F8-E3F16CD2C22B}">
      <dgm:prSet phldrT="[Text]" custT="1"/>
      <dgm:spPr>
        <a:solidFill>
          <a:schemeClr val="tx2">
            <a:lumMod val="40000"/>
            <a:lumOff val="60000"/>
          </a:schemeClr>
        </a:solidFill>
      </dgm:spPr>
      <dgm:t>
        <a:bodyPr/>
        <a:lstStyle/>
        <a:p>
          <a:r>
            <a:rPr lang="en-GB" sz="1000" dirty="0"/>
            <a:t>WORK EXPERIENCE</a:t>
          </a:r>
        </a:p>
        <a:p>
          <a:r>
            <a:rPr lang="en-GB" sz="1000" dirty="0"/>
            <a:t>EMPLOYABILITY</a:t>
          </a:r>
        </a:p>
      </dgm:t>
    </dgm:pt>
    <dgm:pt modelId="{7BFB03BD-84F0-4D90-8456-29A108C3AF10}" type="parTrans" cxnId="{AF48C492-5588-4758-A830-361B379C98F4}">
      <dgm:prSet/>
      <dgm:spPr/>
      <dgm:t>
        <a:bodyPr/>
        <a:lstStyle/>
        <a:p>
          <a:endParaRPr lang="en-GB"/>
        </a:p>
      </dgm:t>
    </dgm:pt>
    <dgm:pt modelId="{C2FADAF5-E6D7-4618-A2B9-3A58F8538DAC}" type="sibTrans" cxnId="{AF48C492-5588-4758-A830-361B379C98F4}">
      <dgm:prSet/>
      <dgm:spPr/>
      <dgm:t>
        <a:bodyPr/>
        <a:lstStyle/>
        <a:p>
          <a:endParaRPr lang="en-GB"/>
        </a:p>
      </dgm:t>
    </dgm:pt>
    <dgm:pt modelId="{4499A8B4-38D9-431D-B252-65AD9610835C}">
      <dgm:prSet phldrT="[Text]" custT="1"/>
      <dgm:spPr>
        <a:solidFill>
          <a:schemeClr val="tx2">
            <a:lumMod val="60000"/>
            <a:lumOff val="40000"/>
          </a:schemeClr>
        </a:solidFill>
      </dgm:spPr>
      <dgm:t>
        <a:bodyPr/>
        <a:lstStyle/>
        <a:p>
          <a:r>
            <a:rPr lang="en-GB" sz="1000" dirty="0"/>
            <a:t>DIVERSITY AND INCLUSION</a:t>
          </a:r>
        </a:p>
      </dgm:t>
    </dgm:pt>
    <dgm:pt modelId="{A63F02E6-8725-40F1-94AC-652E8A18D1E7}" type="parTrans" cxnId="{85BA64D6-D231-4C96-94EA-C079D00525CD}">
      <dgm:prSet/>
      <dgm:spPr/>
      <dgm:t>
        <a:bodyPr/>
        <a:lstStyle/>
        <a:p>
          <a:endParaRPr lang="en-GB"/>
        </a:p>
      </dgm:t>
    </dgm:pt>
    <dgm:pt modelId="{E63D9844-9E77-4A74-A5D1-553B3990AE98}" type="sibTrans" cxnId="{85BA64D6-D231-4C96-94EA-C079D00525CD}">
      <dgm:prSet/>
      <dgm:spPr/>
      <dgm:t>
        <a:bodyPr/>
        <a:lstStyle/>
        <a:p>
          <a:endParaRPr lang="en-GB"/>
        </a:p>
      </dgm:t>
    </dgm:pt>
    <dgm:pt modelId="{B9DFA04F-A8BA-49DE-94A3-9F6ECC14396A}" type="pres">
      <dgm:prSet presAssocID="{29BA1AF6-F1DB-4F3A-9205-3CAA6F322A89}" presName="Name0" presStyleCnt="0">
        <dgm:presLayoutVars>
          <dgm:dir/>
          <dgm:resizeHandles val="exact"/>
        </dgm:presLayoutVars>
      </dgm:prSet>
      <dgm:spPr/>
    </dgm:pt>
    <dgm:pt modelId="{CABC85C0-A48A-4183-BE98-3EC167404203}" type="pres">
      <dgm:prSet presAssocID="{BE6ED022-23F1-4532-A9D4-C210DBED22F1}" presName="parTxOnly" presStyleLbl="node1" presStyleIdx="0" presStyleCnt="8">
        <dgm:presLayoutVars>
          <dgm:bulletEnabled val="1"/>
        </dgm:presLayoutVars>
      </dgm:prSet>
      <dgm:spPr/>
    </dgm:pt>
    <dgm:pt modelId="{61398340-C4CC-4111-ACF0-308E43014978}" type="pres">
      <dgm:prSet presAssocID="{D312E9F0-724F-4755-9062-FB87FF17FB53}" presName="parSpace" presStyleCnt="0"/>
      <dgm:spPr/>
    </dgm:pt>
    <dgm:pt modelId="{070EFD77-24DF-43AE-A030-70E3904C9776}" type="pres">
      <dgm:prSet presAssocID="{3F6F34E0-1677-4557-9294-75D68F10CCBC}" presName="parTxOnly" presStyleLbl="node1" presStyleIdx="1" presStyleCnt="8">
        <dgm:presLayoutVars>
          <dgm:bulletEnabled val="1"/>
        </dgm:presLayoutVars>
      </dgm:prSet>
      <dgm:spPr/>
    </dgm:pt>
    <dgm:pt modelId="{9E6E41ED-1567-4750-B54A-E55F1603A8A0}" type="pres">
      <dgm:prSet presAssocID="{BC3BE393-6C36-47D7-9757-E95818073E4E}" presName="parSpace" presStyleCnt="0"/>
      <dgm:spPr/>
    </dgm:pt>
    <dgm:pt modelId="{41E19ED5-01E1-47D6-AAD2-EC77E37F0428}" type="pres">
      <dgm:prSet presAssocID="{61EDE054-E82C-483F-8E17-73E562D7CF45}" presName="parTxOnly" presStyleLbl="node1" presStyleIdx="2" presStyleCnt="8">
        <dgm:presLayoutVars>
          <dgm:bulletEnabled val="1"/>
        </dgm:presLayoutVars>
      </dgm:prSet>
      <dgm:spPr/>
    </dgm:pt>
    <dgm:pt modelId="{67D3C564-227F-4703-8734-92FA3F2A87B8}" type="pres">
      <dgm:prSet presAssocID="{65A2D6D5-B30A-4861-9ACD-958F526B5997}" presName="parSpace" presStyleCnt="0"/>
      <dgm:spPr/>
    </dgm:pt>
    <dgm:pt modelId="{D97F3ED3-62A0-4864-B255-9058CB677E9E}" type="pres">
      <dgm:prSet presAssocID="{8D51FEAC-6687-4A73-9564-953E93872947}" presName="parTxOnly" presStyleLbl="node1" presStyleIdx="3" presStyleCnt="8">
        <dgm:presLayoutVars>
          <dgm:bulletEnabled val="1"/>
        </dgm:presLayoutVars>
      </dgm:prSet>
      <dgm:spPr/>
    </dgm:pt>
    <dgm:pt modelId="{107ED83C-D047-4E2F-91DF-8E86BABC1FCB}" type="pres">
      <dgm:prSet presAssocID="{F942E5AA-FF4F-4E83-B575-69C6D1B2EB2F}" presName="parSpace" presStyleCnt="0"/>
      <dgm:spPr/>
    </dgm:pt>
    <dgm:pt modelId="{19B05A2C-3905-48C4-AC6F-2357EF6BC7FC}" type="pres">
      <dgm:prSet presAssocID="{97E29D1A-FA53-462D-A3B2-83F903587CC6}" presName="parTxOnly" presStyleLbl="node1" presStyleIdx="4" presStyleCnt="8">
        <dgm:presLayoutVars>
          <dgm:bulletEnabled val="1"/>
        </dgm:presLayoutVars>
      </dgm:prSet>
      <dgm:spPr/>
    </dgm:pt>
    <dgm:pt modelId="{5FD079B6-208F-45CB-B3C7-4569C59990DC}" type="pres">
      <dgm:prSet presAssocID="{0F376DC3-F980-4A30-8770-3E40696DDB50}" presName="parSpace" presStyleCnt="0"/>
      <dgm:spPr/>
    </dgm:pt>
    <dgm:pt modelId="{76E75A77-9A9B-48ED-A397-A5919E02F1F0}" type="pres">
      <dgm:prSet presAssocID="{16F708B3-03F4-47A2-89F8-E3F16CD2C22B}" presName="parTxOnly" presStyleLbl="node1" presStyleIdx="5" presStyleCnt="8">
        <dgm:presLayoutVars>
          <dgm:bulletEnabled val="1"/>
        </dgm:presLayoutVars>
      </dgm:prSet>
      <dgm:spPr/>
    </dgm:pt>
    <dgm:pt modelId="{744B4274-A0F0-4E60-9180-71CC9D694D8E}" type="pres">
      <dgm:prSet presAssocID="{C2FADAF5-E6D7-4618-A2B9-3A58F8538DAC}" presName="parSpace" presStyleCnt="0"/>
      <dgm:spPr/>
    </dgm:pt>
    <dgm:pt modelId="{332BA504-2C92-4B86-B37E-84413E836993}" type="pres">
      <dgm:prSet presAssocID="{4499A8B4-38D9-431D-B252-65AD9610835C}" presName="parTxOnly" presStyleLbl="node1" presStyleIdx="6" presStyleCnt="8">
        <dgm:presLayoutVars>
          <dgm:bulletEnabled val="1"/>
        </dgm:presLayoutVars>
      </dgm:prSet>
      <dgm:spPr/>
    </dgm:pt>
    <dgm:pt modelId="{52B0BFBD-CF52-4420-BFF3-61EA13081157}" type="pres">
      <dgm:prSet presAssocID="{E63D9844-9E77-4A74-A5D1-553B3990AE98}" presName="parSpace" presStyleCnt="0"/>
      <dgm:spPr/>
    </dgm:pt>
    <dgm:pt modelId="{C0596A87-FE7C-478E-AB7A-F154691D8493}" type="pres">
      <dgm:prSet presAssocID="{EA78746F-4ADF-42CE-B33B-1F089A13B3E1}" presName="parTxOnly" presStyleLbl="node1" presStyleIdx="7" presStyleCnt="8">
        <dgm:presLayoutVars>
          <dgm:bulletEnabled val="1"/>
        </dgm:presLayoutVars>
      </dgm:prSet>
      <dgm:spPr/>
    </dgm:pt>
  </dgm:ptLst>
  <dgm:cxnLst>
    <dgm:cxn modelId="{3F6FC823-BF3A-464B-890E-C1CB01B6CB38}" type="presOf" srcId="{BE6ED022-23F1-4532-A9D4-C210DBED22F1}" destId="{CABC85C0-A48A-4183-BE98-3EC167404203}" srcOrd="0" destOrd="0" presId="urn:microsoft.com/office/officeart/2005/8/layout/hChevron3"/>
    <dgm:cxn modelId="{31F9F92F-4DDA-4391-95F4-627864F51D9E}" srcId="{29BA1AF6-F1DB-4F3A-9205-3CAA6F322A89}" destId="{EA78746F-4ADF-42CE-B33B-1F089A13B3E1}" srcOrd="7" destOrd="0" parTransId="{7F4DAD9B-1F28-4219-A8C5-9E3FC8E69A0E}" sibTransId="{B5BC881A-4C37-4915-9B19-047A3FBCAE89}"/>
    <dgm:cxn modelId="{7B79D031-1878-44C0-9952-A2FD80A54C46}" type="presOf" srcId="{EA78746F-4ADF-42CE-B33B-1F089A13B3E1}" destId="{C0596A87-FE7C-478E-AB7A-F154691D8493}" srcOrd="0" destOrd="0" presId="urn:microsoft.com/office/officeart/2005/8/layout/hChevron3"/>
    <dgm:cxn modelId="{B1FC8460-2C49-4626-A85D-F90AB6089AAA}" srcId="{29BA1AF6-F1DB-4F3A-9205-3CAA6F322A89}" destId="{BE6ED022-23F1-4532-A9D4-C210DBED22F1}" srcOrd="0" destOrd="0" parTransId="{65F0662A-89C5-4122-A151-7FBBB47940D2}" sibTransId="{D312E9F0-724F-4755-9062-FB87FF17FB53}"/>
    <dgm:cxn modelId="{5E06B976-2A0F-4D31-9D97-88CF0E861D07}" srcId="{29BA1AF6-F1DB-4F3A-9205-3CAA6F322A89}" destId="{97E29D1A-FA53-462D-A3B2-83F903587CC6}" srcOrd="4" destOrd="0" parTransId="{18287477-7262-41CC-9E92-D7B54625E74F}" sibTransId="{0F376DC3-F980-4A30-8770-3E40696DDB50}"/>
    <dgm:cxn modelId="{F9561977-DEDB-41AD-9038-6846B8B2B18D}" type="presOf" srcId="{61EDE054-E82C-483F-8E17-73E562D7CF45}" destId="{41E19ED5-01E1-47D6-AAD2-EC77E37F0428}" srcOrd="0" destOrd="0" presId="urn:microsoft.com/office/officeart/2005/8/layout/hChevron3"/>
    <dgm:cxn modelId="{E282C278-B783-41E4-AFAC-492AFA13F2CE}" type="presOf" srcId="{8D51FEAC-6687-4A73-9564-953E93872947}" destId="{D97F3ED3-62A0-4864-B255-9058CB677E9E}" srcOrd="0" destOrd="0" presId="urn:microsoft.com/office/officeart/2005/8/layout/hChevron3"/>
    <dgm:cxn modelId="{68EBC97B-5D71-4A78-BD5D-1E3CA0329FC7}" type="presOf" srcId="{4499A8B4-38D9-431D-B252-65AD9610835C}" destId="{332BA504-2C92-4B86-B37E-84413E836993}" srcOrd="0" destOrd="0" presId="urn:microsoft.com/office/officeart/2005/8/layout/hChevron3"/>
    <dgm:cxn modelId="{97857D82-D30B-4D8A-A078-5179DA57B835}" srcId="{29BA1AF6-F1DB-4F3A-9205-3CAA6F322A89}" destId="{3F6F34E0-1677-4557-9294-75D68F10CCBC}" srcOrd="1" destOrd="0" parTransId="{AD262182-53B0-4D08-A0C0-A52F3833565B}" sibTransId="{BC3BE393-6C36-47D7-9757-E95818073E4E}"/>
    <dgm:cxn modelId="{AF48C492-5588-4758-A830-361B379C98F4}" srcId="{29BA1AF6-F1DB-4F3A-9205-3CAA6F322A89}" destId="{16F708B3-03F4-47A2-89F8-E3F16CD2C22B}" srcOrd="5" destOrd="0" parTransId="{7BFB03BD-84F0-4D90-8456-29A108C3AF10}" sibTransId="{C2FADAF5-E6D7-4618-A2B9-3A58F8538DAC}"/>
    <dgm:cxn modelId="{1AF6F7A7-57DD-4AEF-88DC-CE53BEF59891}" type="presOf" srcId="{3F6F34E0-1677-4557-9294-75D68F10CCBC}" destId="{070EFD77-24DF-43AE-A030-70E3904C9776}" srcOrd="0" destOrd="0" presId="urn:microsoft.com/office/officeart/2005/8/layout/hChevron3"/>
    <dgm:cxn modelId="{B09DC9AB-226E-42DF-83B4-4E227841FD13}" type="presOf" srcId="{29BA1AF6-F1DB-4F3A-9205-3CAA6F322A89}" destId="{B9DFA04F-A8BA-49DE-94A3-9F6ECC14396A}" srcOrd="0" destOrd="0" presId="urn:microsoft.com/office/officeart/2005/8/layout/hChevron3"/>
    <dgm:cxn modelId="{9D6C41B7-C6FC-4CC8-A484-EE4BB6FD43F5}" type="presOf" srcId="{16F708B3-03F4-47A2-89F8-E3F16CD2C22B}" destId="{76E75A77-9A9B-48ED-A397-A5919E02F1F0}" srcOrd="0" destOrd="0" presId="urn:microsoft.com/office/officeart/2005/8/layout/hChevron3"/>
    <dgm:cxn modelId="{85BA64D6-D231-4C96-94EA-C079D00525CD}" srcId="{29BA1AF6-F1DB-4F3A-9205-3CAA6F322A89}" destId="{4499A8B4-38D9-431D-B252-65AD9610835C}" srcOrd="6" destOrd="0" parTransId="{A63F02E6-8725-40F1-94AC-652E8A18D1E7}" sibTransId="{E63D9844-9E77-4A74-A5D1-553B3990AE98}"/>
    <dgm:cxn modelId="{A777B5DB-0366-451B-9020-148A54F65F1E}" srcId="{29BA1AF6-F1DB-4F3A-9205-3CAA6F322A89}" destId="{8D51FEAC-6687-4A73-9564-953E93872947}" srcOrd="3" destOrd="0" parTransId="{46FD824C-9F4B-41F1-BEB6-7C1776C9B120}" sibTransId="{F942E5AA-FF4F-4E83-B575-69C6D1B2EB2F}"/>
    <dgm:cxn modelId="{7A826BE5-2CD3-4E8F-9001-F03F21D52AE9}" srcId="{29BA1AF6-F1DB-4F3A-9205-3CAA6F322A89}" destId="{61EDE054-E82C-483F-8E17-73E562D7CF45}" srcOrd="2" destOrd="0" parTransId="{17412EB0-64D2-4B3C-9CF5-DC12CC2A997D}" sibTransId="{65A2D6D5-B30A-4861-9ACD-958F526B5997}"/>
    <dgm:cxn modelId="{F851A8FC-CAB0-41FF-88C8-18D6D18AF750}" type="presOf" srcId="{97E29D1A-FA53-462D-A3B2-83F903587CC6}" destId="{19B05A2C-3905-48C4-AC6F-2357EF6BC7FC}" srcOrd="0" destOrd="0" presId="urn:microsoft.com/office/officeart/2005/8/layout/hChevron3"/>
    <dgm:cxn modelId="{95643224-4CE2-42AF-93CA-2F097C4009CD}" type="presParOf" srcId="{B9DFA04F-A8BA-49DE-94A3-9F6ECC14396A}" destId="{CABC85C0-A48A-4183-BE98-3EC167404203}" srcOrd="0" destOrd="0" presId="urn:microsoft.com/office/officeart/2005/8/layout/hChevron3"/>
    <dgm:cxn modelId="{50A7CAC2-9F75-4320-8F13-C5FC07A6805E}" type="presParOf" srcId="{B9DFA04F-A8BA-49DE-94A3-9F6ECC14396A}" destId="{61398340-C4CC-4111-ACF0-308E43014978}" srcOrd="1" destOrd="0" presId="urn:microsoft.com/office/officeart/2005/8/layout/hChevron3"/>
    <dgm:cxn modelId="{4B6891EC-60CF-4CD5-8055-CC609D463348}" type="presParOf" srcId="{B9DFA04F-A8BA-49DE-94A3-9F6ECC14396A}" destId="{070EFD77-24DF-43AE-A030-70E3904C9776}" srcOrd="2" destOrd="0" presId="urn:microsoft.com/office/officeart/2005/8/layout/hChevron3"/>
    <dgm:cxn modelId="{59301B0F-5AA7-4A3D-A9B9-8758CCD9F0E5}" type="presParOf" srcId="{B9DFA04F-A8BA-49DE-94A3-9F6ECC14396A}" destId="{9E6E41ED-1567-4750-B54A-E55F1603A8A0}" srcOrd="3" destOrd="0" presId="urn:microsoft.com/office/officeart/2005/8/layout/hChevron3"/>
    <dgm:cxn modelId="{863D8C12-4576-4C2B-999E-F092105999A7}" type="presParOf" srcId="{B9DFA04F-A8BA-49DE-94A3-9F6ECC14396A}" destId="{41E19ED5-01E1-47D6-AAD2-EC77E37F0428}" srcOrd="4" destOrd="0" presId="urn:microsoft.com/office/officeart/2005/8/layout/hChevron3"/>
    <dgm:cxn modelId="{ACBB1A31-5FDE-4880-A9F5-FEF0DD68FAD2}" type="presParOf" srcId="{B9DFA04F-A8BA-49DE-94A3-9F6ECC14396A}" destId="{67D3C564-227F-4703-8734-92FA3F2A87B8}" srcOrd="5" destOrd="0" presId="urn:microsoft.com/office/officeart/2005/8/layout/hChevron3"/>
    <dgm:cxn modelId="{38E55977-F3A2-4B63-BD32-E98851B66E69}" type="presParOf" srcId="{B9DFA04F-A8BA-49DE-94A3-9F6ECC14396A}" destId="{D97F3ED3-62A0-4864-B255-9058CB677E9E}" srcOrd="6" destOrd="0" presId="urn:microsoft.com/office/officeart/2005/8/layout/hChevron3"/>
    <dgm:cxn modelId="{D00D1D05-6765-4E46-B5DF-394A3D0B916C}" type="presParOf" srcId="{B9DFA04F-A8BA-49DE-94A3-9F6ECC14396A}" destId="{107ED83C-D047-4E2F-91DF-8E86BABC1FCB}" srcOrd="7" destOrd="0" presId="urn:microsoft.com/office/officeart/2005/8/layout/hChevron3"/>
    <dgm:cxn modelId="{F0A85F58-3B31-4EF5-8717-1496DA14FA2E}" type="presParOf" srcId="{B9DFA04F-A8BA-49DE-94A3-9F6ECC14396A}" destId="{19B05A2C-3905-48C4-AC6F-2357EF6BC7FC}" srcOrd="8" destOrd="0" presId="urn:microsoft.com/office/officeart/2005/8/layout/hChevron3"/>
    <dgm:cxn modelId="{7B06CF4C-4F1B-4853-9402-89052DEE6E57}" type="presParOf" srcId="{B9DFA04F-A8BA-49DE-94A3-9F6ECC14396A}" destId="{5FD079B6-208F-45CB-B3C7-4569C59990DC}" srcOrd="9" destOrd="0" presId="urn:microsoft.com/office/officeart/2005/8/layout/hChevron3"/>
    <dgm:cxn modelId="{9EC3A9C1-4534-40DA-AE37-EEF1908710EF}" type="presParOf" srcId="{B9DFA04F-A8BA-49DE-94A3-9F6ECC14396A}" destId="{76E75A77-9A9B-48ED-A397-A5919E02F1F0}" srcOrd="10" destOrd="0" presId="urn:microsoft.com/office/officeart/2005/8/layout/hChevron3"/>
    <dgm:cxn modelId="{A80384CF-D179-4EEC-ABAE-A4D20DB9680E}" type="presParOf" srcId="{B9DFA04F-A8BA-49DE-94A3-9F6ECC14396A}" destId="{744B4274-A0F0-4E60-9180-71CC9D694D8E}" srcOrd="11" destOrd="0" presId="urn:microsoft.com/office/officeart/2005/8/layout/hChevron3"/>
    <dgm:cxn modelId="{B53D8BB0-3F62-4ACA-84E9-9BE1B3FC0C91}" type="presParOf" srcId="{B9DFA04F-A8BA-49DE-94A3-9F6ECC14396A}" destId="{332BA504-2C92-4B86-B37E-84413E836993}" srcOrd="12" destOrd="0" presId="urn:microsoft.com/office/officeart/2005/8/layout/hChevron3"/>
    <dgm:cxn modelId="{28CA7F6E-751D-4493-BB7F-730E64DC19F9}" type="presParOf" srcId="{B9DFA04F-A8BA-49DE-94A3-9F6ECC14396A}" destId="{52B0BFBD-CF52-4420-BFF3-61EA13081157}" srcOrd="13" destOrd="0" presId="urn:microsoft.com/office/officeart/2005/8/layout/hChevron3"/>
    <dgm:cxn modelId="{F6D14662-7F3E-4205-98C7-F88D9993BF9C}" type="presParOf" srcId="{B9DFA04F-A8BA-49DE-94A3-9F6ECC14396A}" destId="{C0596A87-FE7C-478E-AB7A-F154691D8493}" srcOrd="14"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BA1AF6-F1DB-4F3A-9205-3CAA6F322A89}" type="doc">
      <dgm:prSet loTypeId="urn:microsoft.com/office/officeart/2005/8/layout/hChevron3" loCatId="process" qsTypeId="urn:microsoft.com/office/officeart/2005/8/quickstyle/simple1" qsCatId="simple" csTypeId="urn:microsoft.com/office/officeart/2005/8/colors/accent1_2" csCatId="accent1" phldr="1"/>
      <dgm:spPr/>
    </dgm:pt>
    <dgm:pt modelId="{BE6ED022-23F1-4532-A9D4-C210DBED22F1}">
      <dgm:prSet phldrT="[Text]" custT="1"/>
      <dgm:spPr>
        <a:solidFill>
          <a:schemeClr val="tx2">
            <a:lumMod val="60000"/>
            <a:lumOff val="40000"/>
          </a:schemeClr>
        </a:solidFill>
      </dgm:spPr>
      <dgm:t>
        <a:bodyPr/>
        <a:lstStyle/>
        <a:p>
          <a:r>
            <a:rPr lang="en-GB" sz="900" dirty="0"/>
            <a:t>RESPONSIBLE, RESPECTFUL &amp; TOLLERANT</a:t>
          </a:r>
        </a:p>
      </dgm:t>
    </dgm:pt>
    <dgm:pt modelId="{65F0662A-89C5-4122-A151-7FBBB47940D2}" type="parTrans" cxnId="{B1FC8460-2C49-4626-A85D-F90AB6089AAA}">
      <dgm:prSet/>
      <dgm:spPr/>
      <dgm:t>
        <a:bodyPr/>
        <a:lstStyle/>
        <a:p>
          <a:endParaRPr lang="en-GB"/>
        </a:p>
      </dgm:t>
    </dgm:pt>
    <dgm:pt modelId="{D312E9F0-724F-4755-9062-FB87FF17FB53}" type="sibTrans" cxnId="{B1FC8460-2C49-4626-A85D-F90AB6089AAA}">
      <dgm:prSet/>
      <dgm:spPr/>
      <dgm:t>
        <a:bodyPr/>
        <a:lstStyle/>
        <a:p>
          <a:endParaRPr lang="en-GB"/>
        </a:p>
      </dgm:t>
    </dgm:pt>
    <dgm:pt modelId="{3F6F34E0-1677-4557-9294-75D68F10CCBC}">
      <dgm:prSet phldrT="[Text]" custT="1"/>
      <dgm:spPr>
        <a:solidFill>
          <a:schemeClr val="tx2">
            <a:lumMod val="40000"/>
            <a:lumOff val="60000"/>
          </a:schemeClr>
        </a:solidFill>
      </dgm:spPr>
      <dgm:t>
        <a:bodyPr/>
        <a:lstStyle/>
        <a:p>
          <a:r>
            <a:rPr lang="en-GB" sz="900" dirty="0"/>
            <a:t>ACTIVE CITIZENS, INVOLVED IN PUBLIC LIFE</a:t>
          </a:r>
        </a:p>
      </dgm:t>
    </dgm:pt>
    <dgm:pt modelId="{AD262182-53B0-4D08-A0C0-A52F3833565B}" type="parTrans" cxnId="{97857D82-D30B-4D8A-A078-5179DA57B835}">
      <dgm:prSet/>
      <dgm:spPr/>
      <dgm:t>
        <a:bodyPr/>
        <a:lstStyle/>
        <a:p>
          <a:endParaRPr lang="en-GB"/>
        </a:p>
      </dgm:t>
    </dgm:pt>
    <dgm:pt modelId="{BC3BE393-6C36-47D7-9757-E95818073E4E}" type="sibTrans" cxnId="{97857D82-D30B-4D8A-A078-5179DA57B835}">
      <dgm:prSet/>
      <dgm:spPr/>
      <dgm:t>
        <a:bodyPr/>
        <a:lstStyle/>
        <a:p>
          <a:endParaRPr lang="en-GB"/>
        </a:p>
      </dgm:t>
    </dgm:pt>
    <dgm:pt modelId="{61EDE054-E82C-483F-8E17-73E562D7CF45}">
      <dgm:prSet phldrT="[Text]" custT="1"/>
      <dgm:spPr>
        <a:solidFill>
          <a:schemeClr val="tx2">
            <a:lumMod val="60000"/>
            <a:lumOff val="40000"/>
          </a:schemeClr>
        </a:solidFill>
      </dgm:spPr>
      <dgm:t>
        <a:bodyPr/>
        <a:lstStyle/>
        <a:p>
          <a:r>
            <a:rPr lang="en-GB" sz="1000" dirty="0"/>
            <a:t>FUNDAMENTAL BRITISH </a:t>
          </a:r>
          <a:r>
            <a:rPr lang="en-GB" sz="900" dirty="0"/>
            <a:t>VALUES</a:t>
          </a:r>
        </a:p>
      </dgm:t>
    </dgm:pt>
    <dgm:pt modelId="{17412EB0-64D2-4B3C-9CF5-DC12CC2A997D}" type="parTrans" cxnId="{7A826BE5-2CD3-4E8F-9001-F03F21D52AE9}">
      <dgm:prSet/>
      <dgm:spPr/>
      <dgm:t>
        <a:bodyPr/>
        <a:lstStyle/>
        <a:p>
          <a:endParaRPr lang="en-GB"/>
        </a:p>
      </dgm:t>
    </dgm:pt>
    <dgm:pt modelId="{65A2D6D5-B30A-4861-9ACD-958F526B5997}" type="sibTrans" cxnId="{7A826BE5-2CD3-4E8F-9001-F03F21D52AE9}">
      <dgm:prSet/>
      <dgm:spPr/>
      <dgm:t>
        <a:bodyPr/>
        <a:lstStyle/>
        <a:p>
          <a:endParaRPr lang="en-GB"/>
        </a:p>
      </dgm:t>
    </dgm:pt>
    <dgm:pt modelId="{EA78746F-4ADF-42CE-B33B-1F089A13B3E1}">
      <dgm:prSet phldrT="[Text]" custT="1"/>
      <dgm:spPr>
        <a:solidFill>
          <a:schemeClr val="tx2">
            <a:lumMod val="40000"/>
            <a:lumOff val="60000"/>
          </a:schemeClr>
        </a:solidFill>
      </dgm:spPr>
      <dgm:t>
        <a:bodyPr/>
        <a:lstStyle/>
        <a:p>
          <a:r>
            <a:rPr lang="en-GB" sz="1000" dirty="0"/>
            <a:t>CHARACTER DEVELOPMENT</a:t>
          </a:r>
        </a:p>
        <a:p>
          <a:r>
            <a:rPr lang="en-GB" sz="1000" dirty="0"/>
            <a:t>INDIVIDUALITY</a:t>
          </a:r>
        </a:p>
      </dgm:t>
    </dgm:pt>
    <dgm:pt modelId="{7F4DAD9B-1F28-4219-A8C5-9E3FC8E69A0E}" type="parTrans" cxnId="{31F9F92F-4DDA-4391-95F4-627864F51D9E}">
      <dgm:prSet/>
      <dgm:spPr/>
      <dgm:t>
        <a:bodyPr/>
        <a:lstStyle/>
        <a:p>
          <a:endParaRPr lang="en-GB"/>
        </a:p>
      </dgm:t>
    </dgm:pt>
    <dgm:pt modelId="{B5BC881A-4C37-4915-9B19-047A3FBCAE89}" type="sibTrans" cxnId="{31F9F92F-4DDA-4391-95F4-627864F51D9E}">
      <dgm:prSet/>
      <dgm:spPr/>
      <dgm:t>
        <a:bodyPr/>
        <a:lstStyle/>
        <a:p>
          <a:endParaRPr lang="en-GB"/>
        </a:p>
      </dgm:t>
    </dgm:pt>
    <dgm:pt modelId="{8D51FEAC-6687-4A73-9564-953E93872947}">
      <dgm:prSet phldrT="[Text]" custT="1"/>
      <dgm:spPr>
        <a:solidFill>
          <a:schemeClr val="tx2">
            <a:lumMod val="40000"/>
            <a:lumOff val="60000"/>
          </a:schemeClr>
        </a:solidFill>
      </dgm:spPr>
      <dgm:t>
        <a:bodyPr/>
        <a:lstStyle/>
        <a:p>
          <a:r>
            <a:rPr lang="en-GB" sz="900" dirty="0"/>
            <a:t>HEALTHY BODY, HEALTHY MIND, HEALTHY RELATIONSHIPS</a:t>
          </a:r>
        </a:p>
      </dgm:t>
    </dgm:pt>
    <dgm:pt modelId="{46FD824C-9F4B-41F1-BEB6-7C1776C9B120}" type="parTrans" cxnId="{A777B5DB-0366-451B-9020-148A54F65F1E}">
      <dgm:prSet/>
      <dgm:spPr/>
      <dgm:t>
        <a:bodyPr/>
        <a:lstStyle/>
        <a:p>
          <a:endParaRPr lang="en-GB"/>
        </a:p>
      </dgm:t>
    </dgm:pt>
    <dgm:pt modelId="{F942E5AA-FF4F-4E83-B575-69C6D1B2EB2F}" type="sibTrans" cxnId="{A777B5DB-0366-451B-9020-148A54F65F1E}">
      <dgm:prSet/>
      <dgm:spPr/>
      <dgm:t>
        <a:bodyPr/>
        <a:lstStyle/>
        <a:p>
          <a:endParaRPr lang="en-GB"/>
        </a:p>
      </dgm:t>
    </dgm:pt>
    <dgm:pt modelId="{97E29D1A-FA53-462D-A3B2-83F903587CC6}">
      <dgm:prSet phldrT="[Text]" custT="1"/>
      <dgm:spPr>
        <a:solidFill>
          <a:schemeClr val="tx2">
            <a:lumMod val="60000"/>
            <a:lumOff val="40000"/>
          </a:schemeClr>
        </a:solidFill>
      </dgm:spPr>
      <dgm:t>
        <a:bodyPr/>
        <a:lstStyle/>
        <a:p>
          <a:r>
            <a:rPr lang="en-GB" sz="1000" dirty="0"/>
            <a:t>NEXT PHASE</a:t>
          </a:r>
        </a:p>
        <a:p>
          <a:r>
            <a:rPr lang="en-GB" sz="1000" dirty="0"/>
            <a:t>TRANSITION </a:t>
          </a:r>
        </a:p>
      </dgm:t>
    </dgm:pt>
    <dgm:pt modelId="{18287477-7262-41CC-9E92-D7B54625E74F}" type="parTrans" cxnId="{5E06B976-2A0F-4D31-9D97-88CF0E861D07}">
      <dgm:prSet/>
      <dgm:spPr/>
      <dgm:t>
        <a:bodyPr/>
        <a:lstStyle/>
        <a:p>
          <a:endParaRPr lang="en-GB"/>
        </a:p>
      </dgm:t>
    </dgm:pt>
    <dgm:pt modelId="{0F376DC3-F980-4A30-8770-3E40696DDB50}" type="sibTrans" cxnId="{5E06B976-2A0F-4D31-9D97-88CF0E861D07}">
      <dgm:prSet/>
      <dgm:spPr/>
      <dgm:t>
        <a:bodyPr/>
        <a:lstStyle/>
        <a:p>
          <a:endParaRPr lang="en-GB"/>
        </a:p>
      </dgm:t>
    </dgm:pt>
    <dgm:pt modelId="{16F708B3-03F4-47A2-89F8-E3F16CD2C22B}">
      <dgm:prSet phldrT="[Text]" custT="1"/>
      <dgm:spPr>
        <a:solidFill>
          <a:schemeClr val="tx2">
            <a:lumMod val="40000"/>
            <a:lumOff val="60000"/>
          </a:schemeClr>
        </a:solidFill>
      </dgm:spPr>
      <dgm:t>
        <a:bodyPr/>
        <a:lstStyle/>
        <a:p>
          <a:r>
            <a:rPr lang="en-GB" sz="1000" dirty="0"/>
            <a:t>WORK EXPERIENCE</a:t>
          </a:r>
        </a:p>
        <a:p>
          <a:r>
            <a:rPr lang="en-GB" sz="1000" dirty="0"/>
            <a:t>EMPLOYABILITY</a:t>
          </a:r>
        </a:p>
      </dgm:t>
    </dgm:pt>
    <dgm:pt modelId="{7BFB03BD-84F0-4D90-8456-29A108C3AF10}" type="parTrans" cxnId="{AF48C492-5588-4758-A830-361B379C98F4}">
      <dgm:prSet/>
      <dgm:spPr/>
      <dgm:t>
        <a:bodyPr/>
        <a:lstStyle/>
        <a:p>
          <a:endParaRPr lang="en-GB"/>
        </a:p>
      </dgm:t>
    </dgm:pt>
    <dgm:pt modelId="{C2FADAF5-E6D7-4618-A2B9-3A58F8538DAC}" type="sibTrans" cxnId="{AF48C492-5588-4758-A830-361B379C98F4}">
      <dgm:prSet/>
      <dgm:spPr/>
      <dgm:t>
        <a:bodyPr/>
        <a:lstStyle/>
        <a:p>
          <a:endParaRPr lang="en-GB"/>
        </a:p>
      </dgm:t>
    </dgm:pt>
    <dgm:pt modelId="{4499A8B4-38D9-431D-B252-65AD9610835C}">
      <dgm:prSet phldrT="[Text]" custT="1"/>
      <dgm:spPr>
        <a:solidFill>
          <a:schemeClr val="tx2">
            <a:lumMod val="60000"/>
            <a:lumOff val="40000"/>
          </a:schemeClr>
        </a:solidFill>
      </dgm:spPr>
      <dgm:t>
        <a:bodyPr/>
        <a:lstStyle/>
        <a:p>
          <a:r>
            <a:rPr lang="en-GB" sz="1000" dirty="0"/>
            <a:t>DIVERSITY AND INCLUSION</a:t>
          </a:r>
        </a:p>
      </dgm:t>
    </dgm:pt>
    <dgm:pt modelId="{A63F02E6-8725-40F1-94AC-652E8A18D1E7}" type="parTrans" cxnId="{85BA64D6-D231-4C96-94EA-C079D00525CD}">
      <dgm:prSet/>
      <dgm:spPr/>
      <dgm:t>
        <a:bodyPr/>
        <a:lstStyle/>
        <a:p>
          <a:endParaRPr lang="en-GB"/>
        </a:p>
      </dgm:t>
    </dgm:pt>
    <dgm:pt modelId="{E63D9844-9E77-4A74-A5D1-553B3990AE98}" type="sibTrans" cxnId="{85BA64D6-D231-4C96-94EA-C079D00525CD}">
      <dgm:prSet/>
      <dgm:spPr/>
      <dgm:t>
        <a:bodyPr/>
        <a:lstStyle/>
        <a:p>
          <a:endParaRPr lang="en-GB"/>
        </a:p>
      </dgm:t>
    </dgm:pt>
    <dgm:pt modelId="{B9DFA04F-A8BA-49DE-94A3-9F6ECC14396A}" type="pres">
      <dgm:prSet presAssocID="{29BA1AF6-F1DB-4F3A-9205-3CAA6F322A89}" presName="Name0" presStyleCnt="0">
        <dgm:presLayoutVars>
          <dgm:dir/>
          <dgm:resizeHandles val="exact"/>
        </dgm:presLayoutVars>
      </dgm:prSet>
      <dgm:spPr/>
    </dgm:pt>
    <dgm:pt modelId="{CABC85C0-A48A-4183-BE98-3EC167404203}" type="pres">
      <dgm:prSet presAssocID="{BE6ED022-23F1-4532-A9D4-C210DBED22F1}" presName="parTxOnly" presStyleLbl="node1" presStyleIdx="0" presStyleCnt="8">
        <dgm:presLayoutVars>
          <dgm:bulletEnabled val="1"/>
        </dgm:presLayoutVars>
      </dgm:prSet>
      <dgm:spPr/>
    </dgm:pt>
    <dgm:pt modelId="{61398340-C4CC-4111-ACF0-308E43014978}" type="pres">
      <dgm:prSet presAssocID="{D312E9F0-724F-4755-9062-FB87FF17FB53}" presName="parSpace" presStyleCnt="0"/>
      <dgm:spPr/>
    </dgm:pt>
    <dgm:pt modelId="{070EFD77-24DF-43AE-A030-70E3904C9776}" type="pres">
      <dgm:prSet presAssocID="{3F6F34E0-1677-4557-9294-75D68F10CCBC}" presName="parTxOnly" presStyleLbl="node1" presStyleIdx="1" presStyleCnt="8">
        <dgm:presLayoutVars>
          <dgm:bulletEnabled val="1"/>
        </dgm:presLayoutVars>
      </dgm:prSet>
      <dgm:spPr/>
    </dgm:pt>
    <dgm:pt modelId="{9E6E41ED-1567-4750-B54A-E55F1603A8A0}" type="pres">
      <dgm:prSet presAssocID="{BC3BE393-6C36-47D7-9757-E95818073E4E}" presName="parSpace" presStyleCnt="0"/>
      <dgm:spPr/>
    </dgm:pt>
    <dgm:pt modelId="{41E19ED5-01E1-47D6-AAD2-EC77E37F0428}" type="pres">
      <dgm:prSet presAssocID="{61EDE054-E82C-483F-8E17-73E562D7CF45}" presName="parTxOnly" presStyleLbl="node1" presStyleIdx="2" presStyleCnt="8">
        <dgm:presLayoutVars>
          <dgm:bulletEnabled val="1"/>
        </dgm:presLayoutVars>
      </dgm:prSet>
      <dgm:spPr/>
    </dgm:pt>
    <dgm:pt modelId="{67D3C564-227F-4703-8734-92FA3F2A87B8}" type="pres">
      <dgm:prSet presAssocID="{65A2D6D5-B30A-4861-9ACD-958F526B5997}" presName="parSpace" presStyleCnt="0"/>
      <dgm:spPr/>
    </dgm:pt>
    <dgm:pt modelId="{D97F3ED3-62A0-4864-B255-9058CB677E9E}" type="pres">
      <dgm:prSet presAssocID="{8D51FEAC-6687-4A73-9564-953E93872947}" presName="parTxOnly" presStyleLbl="node1" presStyleIdx="3" presStyleCnt="8">
        <dgm:presLayoutVars>
          <dgm:bulletEnabled val="1"/>
        </dgm:presLayoutVars>
      </dgm:prSet>
      <dgm:spPr/>
    </dgm:pt>
    <dgm:pt modelId="{107ED83C-D047-4E2F-91DF-8E86BABC1FCB}" type="pres">
      <dgm:prSet presAssocID="{F942E5AA-FF4F-4E83-B575-69C6D1B2EB2F}" presName="parSpace" presStyleCnt="0"/>
      <dgm:spPr/>
    </dgm:pt>
    <dgm:pt modelId="{19B05A2C-3905-48C4-AC6F-2357EF6BC7FC}" type="pres">
      <dgm:prSet presAssocID="{97E29D1A-FA53-462D-A3B2-83F903587CC6}" presName="parTxOnly" presStyleLbl="node1" presStyleIdx="4" presStyleCnt="8">
        <dgm:presLayoutVars>
          <dgm:bulletEnabled val="1"/>
        </dgm:presLayoutVars>
      </dgm:prSet>
      <dgm:spPr/>
    </dgm:pt>
    <dgm:pt modelId="{5FD079B6-208F-45CB-B3C7-4569C59990DC}" type="pres">
      <dgm:prSet presAssocID="{0F376DC3-F980-4A30-8770-3E40696DDB50}" presName="parSpace" presStyleCnt="0"/>
      <dgm:spPr/>
    </dgm:pt>
    <dgm:pt modelId="{76E75A77-9A9B-48ED-A397-A5919E02F1F0}" type="pres">
      <dgm:prSet presAssocID="{16F708B3-03F4-47A2-89F8-E3F16CD2C22B}" presName="parTxOnly" presStyleLbl="node1" presStyleIdx="5" presStyleCnt="8">
        <dgm:presLayoutVars>
          <dgm:bulletEnabled val="1"/>
        </dgm:presLayoutVars>
      </dgm:prSet>
      <dgm:spPr/>
    </dgm:pt>
    <dgm:pt modelId="{744B4274-A0F0-4E60-9180-71CC9D694D8E}" type="pres">
      <dgm:prSet presAssocID="{C2FADAF5-E6D7-4618-A2B9-3A58F8538DAC}" presName="parSpace" presStyleCnt="0"/>
      <dgm:spPr/>
    </dgm:pt>
    <dgm:pt modelId="{332BA504-2C92-4B86-B37E-84413E836993}" type="pres">
      <dgm:prSet presAssocID="{4499A8B4-38D9-431D-B252-65AD9610835C}" presName="parTxOnly" presStyleLbl="node1" presStyleIdx="6" presStyleCnt="8">
        <dgm:presLayoutVars>
          <dgm:bulletEnabled val="1"/>
        </dgm:presLayoutVars>
      </dgm:prSet>
      <dgm:spPr/>
    </dgm:pt>
    <dgm:pt modelId="{52B0BFBD-CF52-4420-BFF3-61EA13081157}" type="pres">
      <dgm:prSet presAssocID="{E63D9844-9E77-4A74-A5D1-553B3990AE98}" presName="parSpace" presStyleCnt="0"/>
      <dgm:spPr/>
    </dgm:pt>
    <dgm:pt modelId="{C0596A87-FE7C-478E-AB7A-F154691D8493}" type="pres">
      <dgm:prSet presAssocID="{EA78746F-4ADF-42CE-B33B-1F089A13B3E1}" presName="parTxOnly" presStyleLbl="node1" presStyleIdx="7" presStyleCnt="8">
        <dgm:presLayoutVars>
          <dgm:bulletEnabled val="1"/>
        </dgm:presLayoutVars>
      </dgm:prSet>
      <dgm:spPr/>
    </dgm:pt>
  </dgm:ptLst>
  <dgm:cxnLst>
    <dgm:cxn modelId="{3F6FC823-BF3A-464B-890E-C1CB01B6CB38}" type="presOf" srcId="{BE6ED022-23F1-4532-A9D4-C210DBED22F1}" destId="{CABC85C0-A48A-4183-BE98-3EC167404203}" srcOrd="0" destOrd="0" presId="urn:microsoft.com/office/officeart/2005/8/layout/hChevron3"/>
    <dgm:cxn modelId="{31F9F92F-4DDA-4391-95F4-627864F51D9E}" srcId="{29BA1AF6-F1DB-4F3A-9205-3CAA6F322A89}" destId="{EA78746F-4ADF-42CE-B33B-1F089A13B3E1}" srcOrd="7" destOrd="0" parTransId="{7F4DAD9B-1F28-4219-A8C5-9E3FC8E69A0E}" sibTransId="{B5BC881A-4C37-4915-9B19-047A3FBCAE89}"/>
    <dgm:cxn modelId="{7B79D031-1878-44C0-9952-A2FD80A54C46}" type="presOf" srcId="{EA78746F-4ADF-42CE-B33B-1F089A13B3E1}" destId="{C0596A87-FE7C-478E-AB7A-F154691D8493}" srcOrd="0" destOrd="0" presId="urn:microsoft.com/office/officeart/2005/8/layout/hChevron3"/>
    <dgm:cxn modelId="{B1FC8460-2C49-4626-A85D-F90AB6089AAA}" srcId="{29BA1AF6-F1DB-4F3A-9205-3CAA6F322A89}" destId="{BE6ED022-23F1-4532-A9D4-C210DBED22F1}" srcOrd="0" destOrd="0" parTransId="{65F0662A-89C5-4122-A151-7FBBB47940D2}" sibTransId="{D312E9F0-724F-4755-9062-FB87FF17FB53}"/>
    <dgm:cxn modelId="{5E06B976-2A0F-4D31-9D97-88CF0E861D07}" srcId="{29BA1AF6-F1DB-4F3A-9205-3CAA6F322A89}" destId="{97E29D1A-FA53-462D-A3B2-83F903587CC6}" srcOrd="4" destOrd="0" parTransId="{18287477-7262-41CC-9E92-D7B54625E74F}" sibTransId="{0F376DC3-F980-4A30-8770-3E40696DDB50}"/>
    <dgm:cxn modelId="{F9561977-DEDB-41AD-9038-6846B8B2B18D}" type="presOf" srcId="{61EDE054-E82C-483F-8E17-73E562D7CF45}" destId="{41E19ED5-01E1-47D6-AAD2-EC77E37F0428}" srcOrd="0" destOrd="0" presId="urn:microsoft.com/office/officeart/2005/8/layout/hChevron3"/>
    <dgm:cxn modelId="{E282C278-B783-41E4-AFAC-492AFA13F2CE}" type="presOf" srcId="{8D51FEAC-6687-4A73-9564-953E93872947}" destId="{D97F3ED3-62A0-4864-B255-9058CB677E9E}" srcOrd="0" destOrd="0" presId="urn:microsoft.com/office/officeart/2005/8/layout/hChevron3"/>
    <dgm:cxn modelId="{68EBC97B-5D71-4A78-BD5D-1E3CA0329FC7}" type="presOf" srcId="{4499A8B4-38D9-431D-B252-65AD9610835C}" destId="{332BA504-2C92-4B86-B37E-84413E836993}" srcOrd="0" destOrd="0" presId="urn:microsoft.com/office/officeart/2005/8/layout/hChevron3"/>
    <dgm:cxn modelId="{97857D82-D30B-4D8A-A078-5179DA57B835}" srcId="{29BA1AF6-F1DB-4F3A-9205-3CAA6F322A89}" destId="{3F6F34E0-1677-4557-9294-75D68F10CCBC}" srcOrd="1" destOrd="0" parTransId="{AD262182-53B0-4D08-A0C0-A52F3833565B}" sibTransId="{BC3BE393-6C36-47D7-9757-E95818073E4E}"/>
    <dgm:cxn modelId="{AF48C492-5588-4758-A830-361B379C98F4}" srcId="{29BA1AF6-F1DB-4F3A-9205-3CAA6F322A89}" destId="{16F708B3-03F4-47A2-89F8-E3F16CD2C22B}" srcOrd="5" destOrd="0" parTransId="{7BFB03BD-84F0-4D90-8456-29A108C3AF10}" sibTransId="{C2FADAF5-E6D7-4618-A2B9-3A58F8538DAC}"/>
    <dgm:cxn modelId="{1AF6F7A7-57DD-4AEF-88DC-CE53BEF59891}" type="presOf" srcId="{3F6F34E0-1677-4557-9294-75D68F10CCBC}" destId="{070EFD77-24DF-43AE-A030-70E3904C9776}" srcOrd="0" destOrd="0" presId="urn:microsoft.com/office/officeart/2005/8/layout/hChevron3"/>
    <dgm:cxn modelId="{B09DC9AB-226E-42DF-83B4-4E227841FD13}" type="presOf" srcId="{29BA1AF6-F1DB-4F3A-9205-3CAA6F322A89}" destId="{B9DFA04F-A8BA-49DE-94A3-9F6ECC14396A}" srcOrd="0" destOrd="0" presId="urn:microsoft.com/office/officeart/2005/8/layout/hChevron3"/>
    <dgm:cxn modelId="{9D6C41B7-C6FC-4CC8-A484-EE4BB6FD43F5}" type="presOf" srcId="{16F708B3-03F4-47A2-89F8-E3F16CD2C22B}" destId="{76E75A77-9A9B-48ED-A397-A5919E02F1F0}" srcOrd="0" destOrd="0" presId="urn:microsoft.com/office/officeart/2005/8/layout/hChevron3"/>
    <dgm:cxn modelId="{85BA64D6-D231-4C96-94EA-C079D00525CD}" srcId="{29BA1AF6-F1DB-4F3A-9205-3CAA6F322A89}" destId="{4499A8B4-38D9-431D-B252-65AD9610835C}" srcOrd="6" destOrd="0" parTransId="{A63F02E6-8725-40F1-94AC-652E8A18D1E7}" sibTransId="{E63D9844-9E77-4A74-A5D1-553B3990AE98}"/>
    <dgm:cxn modelId="{A777B5DB-0366-451B-9020-148A54F65F1E}" srcId="{29BA1AF6-F1DB-4F3A-9205-3CAA6F322A89}" destId="{8D51FEAC-6687-4A73-9564-953E93872947}" srcOrd="3" destOrd="0" parTransId="{46FD824C-9F4B-41F1-BEB6-7C1776C9B120}" sibTransId="{F942E5AA-FF4F-4E83-B575-69C6D1B2EB2F}"/>
    <dgm:cxn modelId="{7A826BE5-2CD3-4E8F-9001-F03F21D52AE9}" srcId="{29BA1AF6-F1DB-4F3A-9205-3CAA6F322A89}" destId="{61EDE054-E82C-483F-8E17-73E562D7CF45}" srcOrd="2" destOrd="0" parTransId="{17412EB0-64D2-4B3C-9CF5-DC12CC2A997D}" sibTransId="{65A2D6D5-B30A-4861-9ACD-958F526B5997}"/>
    <dgm:cxn modelId="{F851A8FC-CAB0-41FF-88C8-18D6D18AF750}" type="presOf" srcId="{97E29D1A-FA53-462D-A3B2-83F903587CC6}" destId="{19B05A2C-3905-48C4-AC6F-2357EF6BC7FC}" srcOrd="0" destOrd="0" presId="urn:microsoft.com/office/officeart/2005/8/layout/hChevron3"/>
    <dgm:cxn modelId="{95643224-4CE2-42AF-93CA-2F097C4009CD}" type="presParOf" srcId="{B9DFA04F-A8BA-49DE-94A3-9F6ECC14396A}" destId="{CABC85C0-A48A-4183-BE98-3EC167404203}" srcOrd="0" destOrd="0" presId="urn:microsoft.com/office/officeart/2005/8/layout/hChevron3"/>
    <dgm:cxn modelId="{50A7CAC2-9F75-4320-8F13-C5FC07A6805E}" type="presParOf" srcId="{B9DFA04F-A8BA-49DE-94A3-9F6ECC14396A}" destId="{61398340-C4CC-4111-ACF0-308E43014978}" srcOrd="1" destOrd="0" presId="urn:microsoft.com/office/officeart/2005/8/layout/hChevron3"/>
    <dgm:cxn modelId="{4B6891EC-60CF-4CD5-8055-CC609D463348}" type="presParOf" srcId="{B9DFA04F-A8BA-49DE-94A3-9F6ECC14396A}" destId="{070EFD77-24DF-43AE-A030-70E3904C9776}" srcOrd="2" destOrd="0" presId="urn:microsoft.com/office/officeart/2005/8/layout/hChevron3"/>
    <dgm:cxn modelId="{59301B0F-5AA7-4A3D-A9B9-8758CCD9F0E5}" type="presParOf" srcId="{B9DFA04F-A8BA-49DE-94A3-9F6ECC14396A}" destId="{9E6E41ED-1567-4750-B54A-E55F1603A8A0}" srcOrd="3" destOrd="0" presId="urn:microsoft.com/office/officeart/2005/8/layout/hChevron3"/>
    <dgm:cxn modelId="{863D8C12-4576-4C2B-999E-F092105999A7}" type="presParOf" srcId="{B9DFA04F-A8BA-49DE-94A3-9F6ECC14396A}" destId="{41E19ED5-01E1-47D6-AAD2-EC77E37F0428}" srcOrd="4" destOrd="0" presId="urn:microsoft.com/office/officeart/2005/8/layout/hChevron3"/>
    <dgm:cxn modelId="{ACBB1A31-5FDE-4880-A9F5-FEF0DD68FAD2}" type="presParOf" srcId="{B9DFA04F-A8BA-49DE-94A3-9F6ECC14396A}" destId="{67D3C564-227F-4703-8734-92FA3F2A87B8}" srcOrd="5" destOrd="0" presId="urn:microsoft.com/office/officeart/2005/8/layout/hChevron3"/>
    <dgm:cxn modelId="{38E55977-F3A2-4B63-BD32-E98851B66E69}" type="presParOf" srcId="{B9DFA04F-A8BA-49DE-94A3-9F6ECC14396A}" destId="{D97F3ED3-62A0-4864-B255-9058CB677E9E}" srcOrd="6" destOrd="0" presId="urn:microsoft.com/office/officeart/2005/8/layout/hChevron3"/>
    <dgm:cxn modelId="{D00D1D05-6765-4E46-B5DF-394A3D0B916C}" type="presParOf" srcId="{B9DFA04F-A8BA-49DE-94A3-9F6ECC14396A}" destId="{107ED83C-D047-4E2F-91DF-8E86BABC1FCB}" srcOrd="7" destOrd="0" presId="urn:microsoft.com/office/officeart/2005/8/layout/hChevron3"/>
    <dgm:cxn modelId="{F0A85F58-3B31-4EF5-8717-1496DA14FA2E}" type="presParOf" srcId="{B9DFA04F-A8BA-49DE-94A3-9F6ECC14396A}" destId="{19B05A2C-3905-48C4-AC6F-2357EF6BC7FC}" srcOrd="8" destOrd="0" presId="urn:microsoft.com/office/officeart/2005/8/layout/hChevron3"/>
    <dgm:cxn modelId="{7B06CF4C-4F1B-4853-9402-89052DEE6E57}" type="presParOf" srcId="{B9DFA04F-A8BA-49DE-94A3-9F6ECC14396A}" destId="{5FD079B6-208F-45CB-B3C7-4569C59990DC}" srcOrd="9" destOrd="0" presId="urn:microsoft.com/office/officeart/2005/8/layout/hChevron3"/>
    <dgm:cxn modelId="{9EC3A9C1-4534-40DA-AE37-EEF1908710EF}" type="presParOf" srcId="{B9DFA04F-A8BA-49DE-94A3-9F6ECC14396A}" destId="{76E75A77-9A9B-48ED-A397-A5919E02F1F0}" srcOrd="10" destOrd="0" presId="urn:microsoft.com/office/officeart/2005/8/layout/hChevron3"/>
    <dgm:cxn modelId="{A80384CF-D179-4EEC-ABAE-A4D20DB9680E}" type="presParOf" srcId="{B9DFA04F-A8BA-49DE-94A3-9F6ECC14396A}" destId="{744B4274-A0F0-4E60-9180-71CC9D694D8E}" srcOrd="11" destOrd="0" presId="urn:microsoft.com/office/officeart/2005/8/layout/hChevron3"/>
    <dgm:cxn modelId="{B53D8BB0-3F62-4ACA-84E9-9BE1B3FC0C91}" type="presParOf" srcId="{B9DFA04F-A8BA-49DE-94A3-9F6ECC14396A}" destId="{332BA504-2C92-4B86-B37E-84413E836993}" srcOrd="12" destOrd="0" presId="urn:microsoft.com/office/officeart/2005/8/layout/hChevron3"/>
    <dgm:cxn modelId="{28CA7F6E-751D-4493-BB7F-730E64DC19F9}" type="presParOf" srcId="{B9DFA04F-A8BA-49DE-94A3-9F6ECC14396A}" destId="{52B0BFBD-CF52-4420-BFF3-61EA13081157}" srcOrd="13" destOrd="0" presId="urn:microsoft.com/office/officeart/2005/8/layout/hChevron3"/>
    <dgm:cxn modelId="{F6D14662-7F3E-4205-98C7-F88D9993BF9C}" type="presParOf" srcId="{B9DFA04F-A8BA-49DE-94A3-9F6ECC14396A}" destId="{C0596A87-FE7C-478E-AB7A-F154691D8493}" srcOrd="14"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BA1AF6-F1DB-4F3A-9205-3CAA6F322A89}" type="doc">
      <dgm:prSet loTypeId="urn:microsoft.com/office/officeart/2005/8/layout/hChevron3" loCatId="process" qsTypeId="urn:microsoft.com/office/officeart/2005/8/quickstyle/simple1" qsCatId="simple" csTypeId="urn:microsoft.com/office/officeart/2005/8/colors/accent1_2" csCatId="accent1" phldr="1"/>
      <dgm:spPr/>
    </dgm:pt>
    <dgm:pt modelId="{BE6ED022-23F1-4532-A9D4-C210DBED22F1}">
      <dgm:prSet phldrT="[Text]" custT="1"/>
      <dgm:spPr>
        <a:solidFill>
          <a:schemeClr val="tx2">
            <a:lumMod val="60000"/>
            <a:lumOff val="40000"/>
          </a:schemeClr>
        </a:solidFill>
      </dgm:spPr>
      <dgm:t>
        <a:bodyPr/>
        <a:lstStyle/>
        <a:p>
          <a:r>
            <a:rPr lang="en-GB" sz="900" dirty="0"/>
            <a:t>RESPONSIBLE, RESPECTFUL &amp; TOLLERANT</a:t>
          </a:r>
        </a:p>
      </dgm:t>
    </dgm:pt>
    <dgm:pt modelId="{65F0662A-89C5-4122-A151-7FBBB47940D2}" type="parTrans" cxnId="{B1FC8460-2C49-4626-A85D-F90AB6089AAA}">
      <dgm:prSet/>
      <dgm:spPr/>
      <dgm:t>
        <a:bodyPr/>
        <a:lstStyle/>
        <a:p>
          <a:endParaRPr lang="en-GB"/>
        </a:p>
      </dgm:t>
    </dgm:pt>
    <dgm:pt modelId="{D312E9F0-724F-4755-9062-FB87FF17FB53}" type="sibTrans" cxnId="{B1FC8460-2C49-4626-A85D-F90AB6089AAA}">
      <dgm:prSet/>
      <dgm:spPr/>
      <dgm:t>
        <a:bodyPr/>
        <a:lstStyle/>
        <a:p>
          <a:endParaRPr lang="en-GB"/>
        </a:p>
      </dgm:t>
    </dgm:pt>
    <dgm:pt modelId="{3F6F34E0-1677-4557-9294-75D68F10CCBC}">
      <dgm:prSet phldrT="[Text]" custT="1"/>
      <dgm:spPr>
        <a:solidFill>
          <a:schemeClr val="tx2">
            <a:lumMod val="40000"/>
            <a:lumOff val="60000"/>
          </a:schemeClr>
        </a:solidFill>
      </dgm:spPr>
      <dgm:t>
        <a:bodyPr/>
        <a:lstStyle/>
        <a:p>
          <a:r>
            <a:rPr lang="en-GB" sz="900" dirty="0"/>
            <a:t>ACTIVE CITIZENS, INVOLVED IN PUBLIC LIFE</a:t>
          </a:r>
        </a:p>
      </dgm:t>
    </dgm:pt>
    <dgm:pt modelId="{AD262182-53B0-4D08-A0C0-A52F3833565B}" type="parTrans" cxnId="{97857D82-D30B-4D8A-A078-5179DA57B835}">
      <dgm:prSet/>
      <dgm:spPr/>
      <dgm:t>
        <a:bodyPr/>
        <a:lstStyle/>
        <a:p>
          <a:endParaRPr lang="en-GB"/>
        </a:p>
      </dgm:t>
    </dgm:pt>
    <dgm:pt modelId="{BC3BE393-6C36-47D7-9757-E95818073E4E}" type="sibTrans" cxnId="{97857D82-D30B-4D8A-A078-5179DA57B835}">
      <dgm:prSet/>
      <dgm:spPr/>
      <dgm:t>
        <a:bodyPr/>
        <a:lstStyle/>
        <a:p>
          <a:endParaRPr lang="en-GB"/>
        </a:p>
      </dgm:t>
    </dgm:pt>
    <dgm:pt modelId="{61EDE054-E82C-483F-8E17-73E562D7CF45}">
      <dgm:prSet phldrT="[Text]" custT="1"/>
      <dgm:spPr>
        <a:solidFill>
          <a:schemeClr val="tx2">
            <a:lumMod val="60000"/>
            <a:lumOff val="40000"/>
          </a:schemeClr>
        </a:solidFill>
      </dgm:spPr>
      <dgm:t>
        <a:bodyPr/>
        <a:lstStyle/>
        <a:p>
          <a:r>
            <a:rPr lang="en-GB" sz="1000" dirty="0"/>
            <a:t>FUNDAMENTAL BRITISH </a:t>
          </a:r>
          <a:r>
            <a:rPr lang="en-GB" sz="900" dirty="0"/>
            <a:t>VALUES</a:t>
          </a:r>
        </a:p>
      </dgm:t>
    </dgm:pt>
    <dgm:pt modelId="{17412EB0-64D2-4B3C-9CF5-DC12CC2A997D}" type="parTrans" cxnId="{7A826BE5-2CD3-4E8F-9001-F03F21D52AE9}">
      <dgm:prSet/>
      <dgm:spPr/>
      <dgm:t>
        <a:bodyPr/>
        <a:lstStyle/>
        <a:p>
          <a:endParaRPr lang="en-GB"/>
        </a:p>
      </dgm:t>
    </dgm:pt>
    <dgm:pt modelId="{65A2D6D5-B30A-4861-9ACD-958F526B5997}" type="sibTrans" cxnId="{7A826BE5-2CD3-4E8F-9001-F03F21D52AE9}">
      <dgm:prSet/>
      <dgm:spPr/>
      <dgm:t>
        <a:bodyPr/>
        <a:lstStyle/>
        <a:p>
          <a:endParaRPr lang="en-GB"/>
        </a:p>
      </dgm:t>
    </dgm:pt>
    <dgm:pt modelId="{EA78746F-4ADF-42CE-B33B-1F089A13B3E1}">
      <dgm:prSet phldrT="[Text]" custT="1"/>
      <dgm:spPr>
        <a:solidFill>
          <a:schemeClr val="tx2">
            <a:lumMod val="40000"/>
            <a:lumOff val="60000"/>
          </a:schemeClr>
        </a:solidFill>
      </dgm:spPr>
      <dgm:t>
        <a:bodyPr/>
        <a:lstStyle/>
        <a:p>
          <a:r>
            <a:rPr lang="en-GB" sz="1000" dirty="0"/>
            <a:t>CHARACTER DEVELOPMENT</a:t>
          </a:r>
        </a:p>
        <a:p>
          <a:r>
            <a:rPr lang="en-GB" sz="1000" dirty="0"/>
            <a:t>INDIVIDUALITY</a:t>
          </a:r>
        </a:p>
      </dgm:t>
    </dgm:pt>
    <dgm:pt modelId="{7F4DAD9B-1F28-4219-A8C5-9E3FC8E69A0E}" type="parTrans" cxnId="{31F9F92F-4DDA-4391-95F4-627864F51D9E}">
      <dgm:prSet/>
      <dgm:spPr/>
      <dgm:t>
        <a:bodyPr/>
        <a:lstStyle/>
        <a:p>
          <a:endParaRPr lang="en-GB"/>
        </a:p>
      </dgm:t>
    </dgm:pt>
    <dgm:pt modelId="{B5BC881A-4C37-4915-9B19-047A3FBCAE89}" type="sibTrans" cxnId="{31F9F92F-4DDA-4391-95F4-627864F51D9E}">
      <dgm:prSet/>
      <dgm:spPr/>
      <dgm:t>
        <a:bodyPr/>
        <a:lstStyle/>
        <a:p>
          <a:endParaRPr lang="en-GB"/>
        </a:p>
      </dgm:t>
    </dgm:pt>
    <dgm:pt modelId="{8D51FEAC-6687-4A73-9564-953E93872947}">
      <dgm:prSet phldrT="[Text]" custT="1"/>
      <dgm:spPr>
        <a:solidFill>
          <a:schemeClr val="tx2">
            <a:lumMod val="40000"/>
            <a:lumOff val="60000"/>
          </a:schemeClr>
        </a:solidFill>
      </dgm:spPr>
      <dgm:t>
        <a:bodyPr/>
        <a:lstStyle/>
        <a:p>
          <a:r>
            <a:rPr lang="en-GB" sz="900" dirty="0"/>
            <a:t>HEALTHY BODY, HEALTHY MIND, HEALTHY RELATIONSHIPS</a:t>
          </a:r>
        </a:p>
      </dgm:t>
    </dgm:pt>
    <dgm:pt modelId="{46FD824C-9F4B-41F1-BEB6-7C1776C9B120}" type="parTrans" cxnId="{A777B5DB-0366-451B-9020-148A54F65F1E}">
      <dgm:prSet/>
      <dgm:spPr/>
      <dgm:t>
        <a:bodyPr/>
        <a:lstStyle/>
        <a:p>
          <a:endParaRPr lang="en-GB"/>
        </a:p>
      </dgm:t>
    </dgm:pt>
    <dgm:pt modelId="{F942E5AA-FF4F-4E83-B575-69C6D1B2EB2F}" type="sibTrans" cxnId="{A777B5DB-0366-451B-9020-148A54F65F1E}">
      <dgm:prSet/>
      <dgm:spPr/>
      <dgm:t>
        <a:bodyPr/>
        <a:lstStyle/>
        <a:p>
          <a:endParaRPr lang="en-GB"/>
        </a:p>
      </dgm:t>
    </dgm:pt>
    <dgm:pt modelId="{97E29D1A-FA53-462D-A3B2-83F903587CC6}">
      <dgm:prSet phldrT="[Text]" custT="1"/>
      <dgm:spPr>
        <a:solidFill>
          <a:schemeClr val="tx2">
            <a:lumMod val="60000"/>
            <a:lumOff val="40000"/>
          </a:schemeClr>
        </a:solidFill>
      </dgm:spPr>
      <dgm:t>
        <a:bodyPr/>
        <a:lstStyle/>
        <a:p>
          <a:r>
            <a:rPr lang="en-GB" sz="1000" dirty="0"/>
            <a:t>NEXT PHASE</a:t>
          </a:r>
        </a:p>
        <a:p>
          <a:r>
            <a:rPr lang="en-GB" sz="1000" dirty="0"/>
            <a:t>TRANSITION </a:t>
          </a:r>
        </a:p>
      </dgm:t>
    </dgm:pt>
    <dgm:pt modelId="{18287477-7262-41CC-9E92-D7B54625E74F}" type="parTrans" cxnId="{5E06B976-2A0F-4D31-9D97-88CF0E861D07}">
      <dgm:prSet/>
      <dgm:spPr/>
      <dgm:t>
        <a:bodyPr/>
        <a:lstStyle/>
        <a:p>
          <a:endParaRPr lang="en-GB"/>
        </a:p>
      </dgm:t>
    </dgm:pt>
    <dgm:pt modelId="{0F376DC3-F980-4A30-8770-3E40696DDB50}" type="sibTrans" cxnId="{5E06B976-2A0F-4D31-9D97-88CF0E861D07}">
      <dgm:prSet/>
      <dgm:spPr/>
      <dgm:t>
        <a:bodyPr/>
        <a:lstStyle/>
        <a:p>
          <a:endParaRPr lang="en-GB"/>
        </a:p>
      </dgm:t>
    </dgm:pt>
    <dgm:pt modelId="{16F708B3-03F4-47A2-89F8-E3F16CD2C22B}">
      <dgm:prSet phldrT="[Text]" custT="1"/>
      <dgm:spPr>
        <a:solidFill>
          <a:schemeClr val="tx2">
            <a:lumMod val="40000"/>
            <a:lumOff val="60000"/>
          </a:schemeClr>
        </a:solidFill>
      </dgm:spPr>
      <dgm:t>
        <a:bodyPr/>
        <a:lstStyle/>
        <a:p>
          <a:r>
            <a:rPr lang="en-GB" sz="1000" dirty="0"/>
            <a:t>WORK EXPERIENCE</a:t>
          </a:r>
        </a:p>
        <a:p>
          <a:r>
            <a:rPr lang="en-GB" sz="1000" dirty="0"/>
            <a:t>EMPLOYABILITY</a:t>
          </a:r>
        </a:p>
      </dgm:t>
    </dgm:pt>
    <dgm:pt modelId="{7BFB03BD-84F0-4D90-8456-29A108C3AF10}" type="parTrans" cxnId="{AF48C492-5588-4758-A830-361B379C98F4}">
      <dgm:prSet/>
      <dgm:spPr/>
      <dgm:t>
        <a:bodyPr/>
        <a:lstStyle/>
        <a:p>
          <a:endParaRPr lang="en-GB"/>
        </a:p>
      </dgm:t>
    </dgm:pt>
    <dgm:pt modelId="{C2FADAF5-E6D7-4618-A2B9-3A58F8538DAC}" type="sibTrans" cxnId="{AF48C492-5588-4758-A830-361B379C98F4}">
      <dgm:prSet/>
      <dgm:spPr/>
      <dgm:t>
        <a:bodyPr/>
        <a:lstStyle/>
        <a:p>
          <a:endParaRPr lang="en-GB"/>
        </a:p>
      </dgm:t>
    </dgm:pt>
    <dgm:pt modelId="{4499A8B4-38D9-431D-B252-65AD9610835C}">
      <dgm:prSet phldrT="[Text]" custT="1"/>
      <dgm:spPr>
        <a:solidFill>
          <a:schemeClr val="tx2">
            <a:lumMod val="60000"/>
            <a:lumOff val="40000"/>
          </a:schemeClr>
        </a:solidFill>
      </dgm:spPr>
      <dgm:t>
        <a:bodyPr/>
        <a:lstStyle/>
        <a:p>
          <a:r>
            <a:rPr lang="en-GB" sz="1000" dirty="0"/>
            <a:t>DIVERSITY AND INCLUSION</a:t>
          </a:r>
        </a:p>
      </dgm:t>
    </dgm:pt>
    <dgm:pt modelId="{A63F02E6-8725-40F1-94AC-652E8A18D1E7}" type="parTrans" cxnId="{85BA64D6-D231-4C96-94EA-C079D00525CD}">
      <dgm:prSet/>
      <dgm:spPr/>
      <dgm:t>
        <a:bodyPr/>
        <a:lstStyle/>
        <a:p>
          <a:endParaRPr lang="en-GB"/>
        </a:p>
      </dgm:t>
    </dgm:pt>
    <dgm:pt modelId="{E63D9844-9E77-4A74-A5D1-553B3990AE98}" type="sibTrans" cxnId="{85BA64D6-D231-4C96-94EA-C079D00525CD}">
      <dgm:prSet/>
      <dgm:spPr/>
      <dgm:t>
        <a:bodyPr/>
        <a:lstStyle/>
        <a:p>
          <a:endParaRPr lang="en-GB"/>
        </a:p>
      </dgm:t>
    </dgm:pt>
    <dgm:pt modelId="{B9DFA04F-A8BA-49DE-94A3-9F6ECC14396A}" type="pres">
      <dgm:prSet presAssocID="{29BA1AF6-F1DB-4F3A-9205-3CAA6F322A89}" presName="Name0" presStyleCnt="0">
        <dgm:presLayoutVars>
          <dgm:dir/>
          <dgm:resizeHandles val="exact"/>
        </dgm:presLayoutVars>
      </dgm:prSet>
      <dgm:spPr/>
    </dgm:pt>
    <dgm:pt modelId="{CABC85C0-A48A-4183-BE98-3EC167404203}" type="pres">
      <dgm:prSet presAssocID="{BE6ED022-23F1-4532-A9D4-C210DBED22F1}" presName="parTxOnly" presStyleLbl="node1" presStyleIdx="0" presStyleCnt="8">
        <dgm:presLayoutVars>
          <dgm:bulletEnabled val="1"/>
        </dgm:presLayoutVars>
      </dgm:prSet>
      <dgm:spPr/>
    </dgm:pt>
    <dgm:pt modelId="{61398340-C4CC-4111-ACF0-308E43014978}" type="pres">
      <dgm:prSet presAssocID="{D312E9F0-724F-4755-9062-FB87FF17FB53}" presName="parSpace" presStyleCnt="0"/>
      <dgm:spPr/>
    </dgm:pt>
    <dgm:pt modelId="{070EFD77-24DF-43AE-A030-70E3904C9776}" type="pres">
      <dgm:prSet presAssocID="{3F6F34E0-1677-4557-9294-75D68F10CCBC}" presName="parTxOnly" presStyleLbl="node1" presStyleIdx="1" presStyleCnt="8">
        <dgm:presLayoutVars>
          <dgm:bulletEnabled val="1"/>
        </dgm:presLayoutVars>
      </dgm:prSet>
      <dgm:spPr/>
    </dgm:pt>
    <dgm:pt modelId="{9E6E41ED-1567-4750-B54A-E55F1603A8A0}" type="pres">
      <dgm:prSet presAssocID="{BC3BE393-6C36-47D7-9757-E95818073E4E}" presName="parSpace" presStyleCnt="0"/>
      <dgm:spPr/>
    </dgm:pt>
    <dgm:pt modelId="{41E19ED5-01E1-47D6-AAD2-EC77E37F0428}" type="pres">
      <dgm:prSet presAssocID="{61EDE054-E82C-483F-8E17-73E562D7CF45}" presName="parTxOnly" presStyleLbl="node1" presStyleIdx="2" presStyleCnt="8">
        <dgm:presLayoutVars>
          <dgm:bulletEnabled val="1"/>
        </dgm:presLayoutVars>
      </dgm:prSet>
      <dgm:spPr/>
    </dgm:pt>
    <dgm:pt modelId="{67D3C564-227F-4703-8734-92FA3F2A87B8}" type="pres">
      <dgm:prSet presAssocID="{65A2D6D5-B30A-4861-9ACD-958F526B5997}" presName="parSpace" presStyleCnt="0"/>
      <dgm:spPr/>
    </dgm:pt>
    <dgm:pt modelId="{D97F3ED3-62A0-4864-B255-9058CB677E9E}" type="pres">
      <dgm:prSet presAssocID="{8D51FEAC-6687-4A73-9564-953E93872947}" presName="parTxOnly" presStyleLbl="node1" presStyleIdx="3" presStyleCnt="8">
        <dgm:presLayoutVars>
          <dgm:bulletEnabled val="1"/>
        </dgm:presLayoutVars>
      </dgm:prSet>
      <dgm:spPr/>
    </dgm:pt>
    <dgm:pt modelId="{107ED83C-D047-4E2F-91DF-8E86BABC1FCB}" type="pres">
      <dgm:prSet presAssocID="{F942E5AA-FF4F-4E83-B575-69C6D1B2EB2F}" presName="parSpace" presStyleCnt="0"/>
      <dgm:spPr/>
    </dgm:pt>
    <dgm:pt modelId="{19B05A2C-3905-48C4-AC6F-2357EF6BC7FC}" type="pres">
      <dgm:prSet presAssocID="{97E29D1A-FA53-462D-A3B2-83F903587CC6}" presName="parTxOnly" presStyleLbl="node1" presStyleIdx="4" presStyleCnt="8">
        <dgm:presLayoutVars>
          <dgm:bulletEnabled val="1"/>
        </dgm:presLayoutVars>
      </dgm:prSet>
      <dgm:spPr/>
    </dgm:pt>
    <dgm:pt modelId="{5FD079B6-208F-45CB-B3C7-4569C59990DC}" type="pres">
      <dgm:prSet presAssocID="{0F376DC3-F980-4A30-8770-3E40696DDB50}" presName="parSpace" presStyleCnt="0"/>
      <dgm:spPr/>
    </dgm:pt>
    <dgm:pt modelId="{76E75A77-9A9B-48ED-A397-A5919E02F1F0}" type="pres">
      <dgm:prSet presAssocID="{16F708B3-03F4-47A2-89F8-E3F16CD2C22B}" presName="parTxOnly" presStyleLbl="node1" presStyleIdx="5" presStyleCnt="8">
        <dgm:presLayoutVars>
          <dgm:bulletEnabled val="1"/>
        </dgm:presLayoutVars>
      </dgm:prSet>
      <dgm:spPr/>
    </dgm:pt>
    <dgm:pt modelId="{744B4274-A0F0-4E60-9180-71CC9D694D8E}" type="pres">
      <dgm:prSet presAssocID="{C2FADAF5-E6D7-4618-A2B9-3A58F8538DAC}" presName="parSpace" presStyleCnt="0"/>
      <dgm:spPr/>
    </dgm:pt>
    <dgm:pt modelId="{332BA504-2C92-4B86-B37E-84413E836993}" type="pres">
      <dgm:prSet presAssocID="{4499A8B4-38D9-431D-B252-65AD9610835C}" presName="parTxOnly" presStyleLbl="node1" presStyleIdx="6" presStyleCnt="8">
        <dgm:presLayoutVars>
          <dgm:bulletEnabled val="1"/>
        </dgm:presLayoutVars>
      </dgm:prSet>
      <dgm:spPr/>
    </dgm:pt>
    <dgm:pt modelId="{52B0BFBD-CF52-4420-BFF3-61EA13081157}" type="pres">
      <dgm:prSet presAssocID="{E63D9844-9E77-4A74-A5D1-553B3990AE98}" presName="parSpace" presStyleCnt="0"/>
      <dgm:spPr/>
    </dgm:pt>
    <dgm:pt modelId="{C0596A87-FE7C-478E-AB7A-F154691D8493}" type="pres">
      <dgm:prSet presAssocID="{EA78746F-4ADF-42CE-B33B-1F089A13B3E1}" presName="parTxOnly" presStyleLbl="node1" presStyleIdx="7" presStyleCnt="8">
        <dgm:presLayoutVars>
          <dgm:bulletEnabled val="1"/>
        </dgm:presLayoutVars>
      </dgm:prSet>
      <dgm:spPr/>
    </dgm:pt>
  </dgm:ptLst>
  <dgm:cxnLst>
    <dgm:cxn modelId="{3F6FC823-BF3A-464B-890E-C1CB01B6CB38}" type="presOf" srcId="{BE6ED022-23F1-4532-A9D4-C210DBED22F1}" destId="{CABC85C0-A48A-4183-BE98-3EC167404203}" srcOrd="0" destOrd="0" presId="urn:microsoft.com/office/officeart/2005/8/layout/hChevron3"/>
    <dgm:cxn modelId="{31F9F92F-4DDA-4391-95F4-627864F51D9E}" srcId="{29BA1AF6-F1DB-4F3A-9205-3CAA6F322A89}" destId="{EA78746F-4ADF-42CE-B33B-1F089A13B3E1}" srcOrd="7" destOrd="0" parTransId="{7F4DAD9B-1F28-4219-A8C5-9E3FC8E69A0E}" sibTransId="{B5BC881A-4C37-4915-9B19-047A3FBCAE89}"/>
    <dgm:cxn modelId="{7B79D031-1878-44C0-9952-A2FD80A54C46}" type="presOf" srcId="{EA78746F-4ADF-42CE-B33B-1F089A13B3E1}" destId="{C0596A87-FE7C-478E-AB7A-F154691D8493}" srcOrd="0" destOrd="0" presId="urn:microsoft.com/office/officeart/2005/8/layout/hChevron3"/>
    <dgm:cxn modelId="{B1FC8460-2C49-4626-A85D-F90AB6089AAA}" srcId="{29BA1AF6-F1DB-4F3A-9205-3CAA6F322A89}" destId="{BE6ED022-23F1-4532-A9D4-C210DBED22F1}" srcOrd="0" destOrd="0" parTransId="{65F0662A-89C5-4122-A151-7FBBB47940D2}" sibTransId="{D312E9F0-724F-4755-9062-FB87FF17FB53}"/>
    <dgm:cxn modelId="{5E06B976-2A0F-4D31-9D97-88CF0E861D07}" srcId="{29BA1AF6-F1DB-4F3A-9205-3CAA6F322A89}" destId="{97E29D1A-FA53-462D-A3B2-83F903587CC6}" srcOrd="4" destOrd="0" parTransId="{18287477-7262-41CC-9E92-D7B54625E74F}" sibTransId="{0F376DC3-F980-4A30-8770-3E40696DDB50}"/>
    <dgm:cxn modelId="{F9561977-DEDB-41AD-9038-6846B8B2B18D}" type="presOf" srcId="{61EDE054-E82C-483F-8E17-73E562D7CF45}" destId="{41E19ED5-01E1-47D6-AAD2-EC77E37F0428}" srcOrd="0" destOrd="0" presId="urn:microsoft.com/office/officeart/2005/8/layout/hChevron3"/>
    <dgm:cxn modelId="{E282C278-B783-41E4-AFAC-492AFA13F2CE}" type="presOf" srcId="{8D51FEAC-6687-4A73-9564-953E93872947}" destId="{D97F3ED3-62A0-4864-B255-9058CB677E9E}" srcOrd="0" destOrd="0" presId="urn:microsoft.com/office/officeart/2005/8/layout/hChevron3"/>
    <dgm:cxn modelId="{68EBC97B-5D71-4A78-BD5D-1E3CA0329FC7}" type="presOf" srcId="{4499A8B4-38D9-431D-B252-65AD9610835C}" destId="{332BA504-2C92-4B86-B37E-84413E836993}" srcOrd="0" destOrd="0" presId="urn:microsoft.com/office/officeart/2005/8/layout/hChevron3"/>
    <dgm:cxn modelId="{97857D82-D30B-4D8A-A078-5179DA57B835}" srcId="{29BA1AF6-F1DB-4F3A-9205-3CAA6F322A89}" destId="{3F6F34E0-1677-4557-9294-75D68F10CCBC}" srcOrd="1" destOrd="0" parTransId="{AD262182-53B0-4D08-A0C0-A52F3833565B}" sibTransId="{BC3BE393-6C36-47D7-9757-E95818073E4E}"/>
    <dgm:cxn modelId="{AF48C492-5588-4758-A830-361B379C98F4}" srcId="{29BA1AF6-F1DB-4F3A-9205-3CAA6F322A89}" destId="{16F708B3-03F4-47A2-89F8-E3F16CD2C22B}" srcOrd="5" destOrd="0" parTransId="{7BFB03BD-84F0-4D90-8456-29A108C3AF10}" sibTransId="{C2FADAF5-E6D7-4618-A2B9-3A58F8538DAC}"/>
    <dgm:cxn modelId="{1AF6F7A7-57DD-4AEF-88DC-CE53BEF59891}" type="presOf" srcId="{3F6F34E0-1677-4557-9294-75D68F10CCBC}" destId="{070EFD77-24DF-43AE-A030-70E3904C9776}" srcOrd="0" destOrd="0" presId="urn:microsoft.com/office/officeart/2005/8/layout/hChevron3"/>
    <dgm:cxn modelId="{B09DC9AB-226E-42DF-83B4-4E227841FD13}" type="presOf" srcId="{29BA1AF6-F1DB-4F3A-9205-3CAA6F322A89}" destId="{B9DFA04F-A8BA-49DE-94A3-9F6ECC14396A}" srcOrd="0" destOrd="0" presId="urn:microsoft.com/office/officeart/2005/8/layout/hChevron3"/>
    <dgm:cxn modelId="{9D6C41B7-C6FC-4CC8-A484-EE4BB6FD43F5}" type="presOf" srcId="{16F708B3-03F4-47A2-89F8-E3F16CD2C22B}" destId="{76E75A77-9A9B-48ED-A397-A5919E02F1F0}" srcOrd="0" destOrd="0" presId="urn:microsoft.com/office/officeart/2005/8/layout/hChevron3"/>
    <dgm:cxn modelId="{85BA64D6-D231-4C96-94EA-C079D00525CD}" srcId="{29BA1AF6-F1DB-4F3A-9205-3CAA6F322A89}" destId="{4499A8B4-38D9-431D-B252-65AD9610835C}" srcOrd="6" destOrd="0" parTransId="{A63F02E6-8725-40F1-94AC-652E8A18D1E7}" sibTransId="{E63D9844-9E77-4A74-A5D1-553B3990AE98}"/>
    <dgm:cxn modelId="{A777B5DB-0366-451B-9020-148A54F65F1E}" srcId="{29BA1AF6-F1DB-4F3A-9205-3CAA6F322A89}" destId="{8D51FEAC-6687-4A73-9564-953E93872947}" srcOrd="3" destOrd="0" parTransId="{46FD824C-9F4B-41F1-BEB6-7C1776C9B120}" sibTransId="{F942E5AA-FF4F-4E83-B575-69C6D1B2EB2F}"/>
    <dgm:cxn modelId="{7A826BE5-2CD3-4E8F-9001-F03F21D52AE9}" srcId="{29BA1AF6-F1DB-4F3A-9205-3CAA6F322A89}" destId="{61EDE054-E82C-483F-8E17-73E562D7CF45}" srcOrd="2" destOrd="0" parTransId="{17412EB0-64D2-4B3C-9CF5-DC12CC2A997D}" sibTransId="{65A2D6D5-B30A-4861-9ACD-958F526B5997}"/>
    <dgm:cxn modelId="{F851A8FC-CAB0-41FF-88C8-18D6D18AF750}" type="presOf" srcId="{97E29D1A-FA53-462D-A3B2-83F903587CC6}" destId="{19B05A2C-3905-48C4-AC6F-2357EF6BC7FC}" srcOrd="0" destOrd="0" presId="urn:microsoft.com/office/officeart/2005/8/layout/hChevron3"/>
    <dgm:cxn modelId="{95643224-4CE2-42AF-93CA-2F097C4009CD}" type="presParOf" srcId="{B9DFA04F-A8BA-49DE-94A3-9F6ECC14396A}" destId="{CABC85C0-A48A-4183-BE98-3EC167404203}" srcOrd="0" destOrd="0" presId="urn:microsoft.com/office/officeart/2005/8/layout/hChevron3"/>
    <dgm:cxn modelId="{50A7CAC2-9F75-4320-8F13-C5FC07A6805E}" type="presParOf" srcId="{B9DFA04F-A8BA-49DE-94A3-9F6ECC14396A}" destId="{61398340-C4CC-4111-ACF0-308E43014978}" srcOrd="1" destOrd="0" presId="urn:microsoft.com/office/officeart/2005/8/layout/hChevron3"/>
    <dgm:cxn modelId="{4B6891EC-60CF-4CD5-8055-CC609D463348}" type="presParOf" srcId="{B9DFA04F-A8BA-49DE-94A3-9F6ECC14396A}" destId="{070EFD77-24DF-43AE-A030-70E3904C9776}" srcOrd="2" destOrd="0" presId="urn:microsoft.com/office/officeart/2005/8/layout/hChevron3"/>
    <dgm:cxn modelId="{59301B0F-5AA7-4A3D-A9B9-8758CCD9F0E5}" type="presParOf" srcId="{B9DFA04F-A8BA-49DE-94A3-9F6ECC14396A}" destId="{9E6E41ED-1567-4750-B54A-E55F1603A8A0}" srcOrd="3" destOrd="0" presId="urn:microsoft.com/office/officeart/2005/8/layout/hChevron3"/>
    <dgm:cxn modelId="{863D8C12-4576-4C2B-999E-F092105999A7}" type="presParOf" srcId="{B9DFA04F-A8BA-49DE-94A3-9F6ECC14396A}" destId="{41E19ED5-01E1-47D6-AAD2-EC77E37F0428}" srcOrd="4" destOrd="0" presId="urn:microsoft.com/office/officeart/2005/8/layout/hChevron3"/>
    <dgm:cxn modelId="{ACBB1A31-5FDE-4880-A9F5-FEF0DD68FAD2}" type="presParOf" srcId="{B9DFA04F-A8BA-49DE-94A3-9F6ECC14396A}" destId="{67D3C564-227F-4703-8734-92FA3F2A87B8}" srcOrd="5" destOrd="0" presId="urn:microsoft.com/office/officeart/2005/8/layout/hChevron3"/>
    <dgm:cxn modelId="{38E55977-F3A2-4B63-BD32-E98851B66E69}" type="presParOf" srcId="{B9DFA04F-A8BA-49DE-94A3-9F6ECC14396A}" destId="{D97F3ED3-62A0-4864-B255-9058CB677E9E}" srcOrd="6" destOrd="0" presId="urn:microsoft.com/office/officeart/2005/8/layout/hChevron3"/>
    <dgm:cxn modelId="{D00D1D05-6765-4E46-B5DF-394A3D0B916C}" type="presParOf" srcId="{B9DFA04F-A8BA-49DE-94A3-9F6ECC14396A}" destId="{107ED83C-D047-4E2F-91DF-8E86BABC1FCB}" srcOrd="7" destOrd="0" presId="urn:microsoft.com/office/officeart/2005/8/layout/hChevron3"/>
    <dgm:cxn modelId="{F0A85F58-3B31-4EF5-8717-1496DA14FA2E}" type="presParOf" srcId="{B9DFA04F-A8BA-49DE-94A3-9F6ECC14396A}" destId="{19B05A2C-3905-48C4-AC6F-2357EF6BC7FC}" srcOrd="8" destOrd="0" presId="urn:microsoft.com/office/officeart/2005/8/layout/hChevron3"/>
    <dgm:cxn modelId="{7B06CF4C-4F1B-4853-9402-89052DEE6E57}" type="presParOf" srcId="{B9DFA04F-A8BA-49DE-94A3-9F6ECC14396A}" destId="{5FD079B6-208F-45CB-B3C7-4569C59990DC}" srcOrd="9" destOrd="0" presId="urn:microsoft.com/office/officeart/2005/8/layout/hChevron3"/>
    <dgm:cxn modelId="{9EC3A9C1-4534-40DA-AE37-EEF1908710EF}" type="presParOf" srcId="{B9DFA04F-A8BA-49DE-94A3-9F6ECC14396A}" destId="{76E75A77-9A9B-48ED-A397-A5919E02F1F0}" srcOrd="10" destOrd="0" presId="urn:microsoft.com/office/officeart/2005/8/layout/hChevron3"/>
    <dgm:cxn modelId="{A80384CF-D179-4EEC-ABAE-A4D20DB9680E}" type="presParOf" srcId="{B9DFA04F-A8BA-49DE-94A3-9F6ECC14396A}" destId="{744B4274-A0F0-4E60-9180-71CC9D694D8E}" srcOrd="11" destOrd="0" presId="urn:microsoft.com/office/officeart/2005/8/layout/hChevron3"/>
    <dgm:cxn modelId="{B53D8BB0-3F62-4ACA-84E9-9BE1B3FC0C91}" type="presParOf" srcId="{B9DFA04F-A8BA-49DE-94A3-9F6ECC14396A}" destId="{332BA504-2C92-4B86-B37E-84413E836993}" srcOrd="12" destOrd="0" presId="urn:microsoft.com/office/officeart/2005/8/layout/hChevron3"/>
    <dgm:cxn modelId="{28CA7F6E-751D-4493-BB7F-730E64DC19F9}" type="presParOf" srcId="{B9DFA04F-A8BA-49DE-94A3-9F6ECC14396A}" destId="{52B0BFBD-CF52-4420-BFF3-61EA13081157}" srcOrd="13" destOrd="0" presId="urn:microsoft.com/office/officeart/2005/8/layout/hChevron3"/>
    <dgm:cxn modelId="{F6D14662-7F3E-4205-98C7-F88D9993BF9C}" type="presParOf" srcId="{B9DFA04F-A8BA-49DE-94A3-9F6ECC14396A}" destId="{C0596A87-FE7C-478E-AB7A-F154691D8493}"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BA1AF6-F1DB-4F3A-9205-3CAA6F322A89}" type="doc">
      <dgm:prSet loTypeId="urn:microsoft.com/office/officeart/2005/8/layout/hChevron3" loCatId="process" qsTypeId="urn:microsoft.com/office/officeart/2005/8/quickstyle/simple1" qsCatId="simple" csTypeId="urn:microsoft.com/office/officeart/2005/8/colors/accent1_2" csCatId="accent1" phldr="1"/>
      <dgm:spPr/>
    </dgm:pt>
    <dgm:pt modelId="{BE6ED022-23F1-4532-A9D4-C210DBED22F1}">
      <dgm:prSet phldrT="[Text]" custT="1"/>
      <dgm:spPr>
        <a:solidFill>
          <a:schemeClr val="tx2">
            <a:lumMod val="60000"/>
            <a:lumOff val="40000"/>
          </a:schemeClr>
        </a:solidFill>
      </dgm:spPr>
      <dgm:t>
        <a:bodyPr/>
        <a:lstStyle/>
        <a:p>
          <a:r>
            <a:rPr lang="en-GB" sz="900" dirty="0"/>
            <a:t>RESPONSIBLE, RESPECTFUL &amp; TOLLERANT</a:t>
          </a:r>
        </a:p>
      </dgm:t>
    </dgm:pt>
    <dgm:pt modelId="{65F0662A-89C5-4122-A151-7FBBB47940D2}" type="parTrans" cxnId="{B1FC8460-2C49-4626-A85D-F90AB6089AAA}">
      <dgm:prSet/>
      <dgm:spPr/>
      <dgm:t>
        <a:bodyPr/>
        <a:lstStyle/>
        <a:p>
          <a:endParaRPr lang="en-GB"/>
        </a:p>
      </dgm:t>
    </dgm:pt>
    <dgm:pt modelId="{D312E9F0-724F-4755-9062-FB87FF17FB53}" type="sibTrans" cxnId="{B1FC8460-2C49-4626-A85D-F90AB6089AAA}">
      <dgm:prSet/>
      <dgm:spPr/>
      <dgm:t>
        <a:bodyPr/>
        <a:lstStyle/>
        <a:p>
          <a:endParaRPr lang="en-GB"/>
        </a:p>
      </dgm:t>
    </dgm:pt>
    <dgm:pt modelId="{3F6F34E0-1677-4557-9294-75D68F10CCBC}">
      <dgm:prSet phldrT="[Text]" custT="1"/>
      <dgm:spPr>
        <a:solidFill>
          <a:schemeClr val="tx2">
            <a:lumMod val="40000"/>
            <a:lumOff val="60000"/>
          </a:schemeClr>
        </a:solidFill>
      </dgm:spPr>
      <dgm:t>
        <a:bodyPr/>
        <a:lstStyle/>
        <a:p>
          <a:r>
            <a:rPr lang="en-GB" sz="900" dirty="0"/>
            <a:t>ACTIVE CITIZENS, INVOLVED IN PUBLIC LIFE</a:t>
          </a:r>
        </a:p>
      </dgm:t>
    </dgm:pt>
    <dgm:pt modelId="{AD262182-53B0-4D08-A0C0-A52F3833565B}" type="parTrans" cxnId="{97857D82-D30B-4D8A-A078-5179DA57B835}">
      <dgm:prSet/>
      <dgm:spPr/>
      <dgm:t>
        <a:bodyPr/>
        <a:lstStyle/>
        <a:p>
          <a:endParaRPr lang="en-GB"/>
        </a:p>
      </dgm:t>
    </dgm:pt>
    <dgm:pt modelId="{BC3BE393-6C36-47D7-9757-E95818073E4E}" type="sibTrans" cxnId="{97857D82-D30B-4D8A-A078-5179DA57B835}">
      <dgm:prSet/>
      <dgm:spPr/>
      <dgm:t>
        <a:bodyPr/>
        <a:lstStyle/>
        <a:p>
          <a:endParaRPr lang="en-GB"/>
        </a:p>
      </dgm:t>
    </dgm:pt>
    <dgm:pt modelId="{61EDE054-E82C-483F-8E17-73E562D7CF45}">
      <dgm:prSet phldrT="[Text]" custT="1"/>
      <dgm:spPr>
        <a:solidFill>
          <a:schemeClr val="tx2">
            <a:lumMod val="60000"/>
            <a:lumOff val="40000"/>
          </a:schemeClr>
        </a:solidFill>
      </dgm:spPr>
      <dgm:t>
        <a:bodyPr/>
        <a:lstStyle/>
        <a:p>
          <a:r>
            <a:rPr lang="en-GB" sz="1000" dirty="0"/>
            <a:t>FUNDAMENTAL BRITISH </a:t>
          </a:r>
          <a:r>
            <a:rPr lang="en-GB" sz="900" dirty="0"/>
            <a:t>VALUES</a:t>
          </a:r>
        </a:p>
      </dgm:t>
    </dgm:pt>
    <dgm:pt modelId="{17412EB0-64D2-4B3C-9CF5-DC12CC2A997D}" type="parTrans" cxnId="{7A826BE5-2CD3-4E8F-9001-F03F21D52AE9}">
      <dgm:prSet/>
      <dgm:spPr/>
      <dgm:t>
        <a:bodyPr/>
        <a:lstStyle/>
        <a:p>
          <a:endParaRPr lang="en-GB"/>
        </a:p>
      </dgm:t>
    </dgm:pt>
    <dgm:pt modelId="{65A2D6D5-B30A-4861-9ACD-958F526B5997}" type="sibTrans" cxnId="{7A826BE5-2CD3-4E8F-9001-F03F21D52AE9}">
      <dgm:prSet/>
      <dgm:spPr/>
      <dgm:t>
        <a:bodyPr/>
        <a:lstStyle/>
        <a:p>
          <a:endParaRPr lang="en-GB"/>
        </a:p>
      </dgm:t>
    </dgm:pt>
    <dgm:pt modelId="{EA78746F-4ADF-42CE-B33B-1F089A13B3E1}">
      <dgm:prSet phldrT="[Text]" custT="1"/>
      <dgm:spPr>
        <a:solidFill>
          <a:schemeClr val="tx2">
            <a:lumMod val="40000"/>
            <a:lumOff val="60000"/>
          </a:schemeClr>
        </a:solidFill>
      </dgm:spPr>
      <dgm:t>
        <a:bodyPr/>
        <a:lstStyle/>
        <a:p>
          <a:r>
            <a:rPr lang="en-GB" sz="1000" dirty="0"/>
            <a:t>CHARACTER DEVELOPMENT</a:t>
          </a:r>
        </a:p>
        <a:p>
          <a:r>
            <a:rPr lang="en-GB" sz="1000" dirty="0"/>
            <a:t>INDIVIDUALITY</a:t>
          </a:r>
        </a:p>
      </dgm:t>
    </dgm:pt>
    <dgm:pt modelId="{7F4DAD9B-1F28-4219-A8C5-9E3FC8E69A0E}" type="parTrans" cxnId="{31F9F92F-4DDA-4391-95F4-627864F51D9E}">
      <dgm:prSet/>
      <dgm:spPr/>
      <dgm:t>
        <a:bodyPr/>
        <a:lstStyle/>
        <a:p>
          <a:endParaRPr lang="en-GB"/>
        </a:p>
      </dgm:t>
    </dgm:pt>
    <dgm:pt modelId="{B5BC881A-4C37-4915-9B19-047A3FBCAE89}" type="sibTrans" cxnId="{31F9F92F-4DDA-4391-95F4-627864F51D9E}">
      <dgm:prSet/>
      <dgm:spPr/>
      <dgm:t>
        <a:bodyPr/>
        <a:lstStyle/>
        <a:p>
          <a:endParaRPr lang="en-GB"/>
        </a:p>
      </dgm:t>
    </dgm:pt>
    <dgm:pt modelId="{8D51FEAC-6687-4A73-9564-953E93872947}">
      <dgm:prSet phldrT="[Text]" custT="1"/>
      <dgm:spPr>
        <a:solidFill>
          <a:schemeClr val="tx2">
            <a:lumMod val="40000"/>
            <a:lumOff val="60000"/>
          </a:schemeClr>
        </a:solidFill>
      </dgm:spPr>
      <dgm:t>
        <a:bodyPr/>
        <a:lstStyle/>
        <a:p>
          <a:r>
            <a:rPr lang="en-GB" sz="900" dirty="0"/>
            <a:t>HEALTHY BODY, HEALTHY MIND, HEALTHY RELATIONSHIPS</a:t>
          </a:r>
        </a:p>
      </dgm:t>
    </dgm:pt>
    <dgm:pt modelId="{46FD824C-9F4B-41F1-BEB6-7C1776C9B120}" type="parTrans" cxnId="{A777B5DB-0366-451B-9020-148A54F65F1E}">
      <dgm:prSet/>
      <dgm:spPr/>
      <dgm:t>
        <a:bodyPr/>
        <a:lstStyle/>
        <a:p>
          <a:endParaRPr lang="en-GB"/>
        </a:p>
      </dgm:t>
    </dgm:pt>
    <dgm:pt modelId="{F942E5AA-FF4F-4E83-B575-69C6D1B2EB2F}" type="sibTrans" cxnId="{A777B5DB-0366-451B-9020-148A54F65F1E}">
      <dgm:prSet/>
      <dgm:spPr/>
      <dgm:t>
        <a:bodyPr/>
        <a:lstStyle/>
        <a:p>
          <a:endParaRPr lang="en-GB"/>
        </a:p>
      </dgm:t>
    </dgm:pt>
    <dgm:pt modelId="{97E29D1A-FA53-462D-A3B2-83F903587CC6}">
      <dgm:prSet phldrT="[Text]" custT="1"/>
      <dgm:spPr>
        <a:solidFill>
          <a:schemeClr val="tx2">
            <a:lumMod val="60000"/>
            <a:lumOff val="40000"/>
          </a:schemeClr>
        </a:solidFill>
      </dgm:spPr>
      <dgm:t>
        <a:bodyPr/>
        <a:lstStyle/>
        <a:p>
          <a:r>
            <a:rPr lang="en-GB" sz="1000" dirty="0"/>
            <a:t>NEXT PHASE</a:t>
          </a:r>
        </a:p>
        <a:p>
          <a:r>
            <a:rPr lang="en-GB" sz="1000" dirty="0"/>
            <a:t>TRANSITION </a:t>
          </a:r>
        </a:p>
      </dgm:t>
    </dgm:pt>
    <dgm:pt modelId="{18287477-7262-41CC-9E92-D7B54625E74F}" type="parTrans" cxnId="{5E06B976-2A0F-4D31-9D97-88CF0E861D07}">
      <dgm:prSet/>
      <dgm:spPr/>
      <dgm:t>
        <a:bodyPr/>
        <a:lstStyle/>
        <a:p>
          <a:endParaRPr lang="en-GB"/>
        </a:p>
      </dgm:t>
    </dgm:pt>
    <dgm:pt modelId="{0F376DC3-F980-4A30-8770-3E40696DDB50}" type="sibTrans" cxnId="{5E06B976-2A0F-4D31-9D97-88CF0E861D07}">
      <dgm:prSet/>
      <dgm:spPr/>
      <dgm:t>
        <a:bodyPr/>
        <a:lstStyle/>
        <a:p>
          <a:endParaRPr lang="en-GB"/>
        </a:p>
      </dgm:t>
    </dgm:pt>
    <dgm:pt modelId="{16F708B3-03F4-47A2-89F8-E3F16CD2C22B}">
      <dgm:prSet phldrT="[Text]" custT="1"/>
      <dgm:spPr>
        <a:solidFill>
          <a:schemeClr val="tx2">
            <a:lumMod val="40000"/>
            <a:lumOff val="60000"/>
          </a:schemeClr>
        </a:solidFill>
      </dgm:spPr>
      <dgm:t>
        <a:bodyPr/>
        <a:lstStyle/>
        <a:p>
          <a:r>
            <a:rPr lang="en-GB" sz="1000" dirty="0"/>
            <a:t>WORK EXPERIENCE</a:t>
          </a:r>
        </a:p>
        <a:p>
          <a:r>
            <a:rPr lang="en-GB" sz="1000" dirty="0"/>
            <a:t>EMPLOYABILITY</a:t>
          </a:r>
        </a:p>
      </dgm:t>
    </dgm:pt>
    <dgm:pt modelId="{7BFB03BD-84F0-4D90-8456-29A108C3AF10}" type="parTrans" cxnId="{AF48C492-5588-4758-A830-361B379C98F4}">
      <dgm:prSet/>
      <dgm:spPr/>
      <dgm:t>
        <a:bodyPr/>
        <a:lstStyle/>
        <a:p>
          <a:endParaRPr lang="en-GB"/>
        </a:p>
      </dgm:t>
    </dgm:pt>
    <dgm:pt modelId="{C2FADAF5-E6D7-4618-A2B9-3A58F8538DAC}" type="sibTrans" cxnId="{AF48C492-5588-4758-A830-361B379C98F4}">
      <dgm:prSet/>
      <dgm:spPr/>
      <dgm:t>
        <a:bodyPr/>
        <a:lstStyle/>
        <a:p>
          <a:endParaRPr lang="en-GB"/>
        </a:p>
      </dgm:t>
    </dgm:pt>
    <dgm:pt modelId="{4499A8B4-38D9-431D-B252-65AD9610835C}">
      <dgm:prSet phldrT="[Text]" custT="1"/>
      <dgm:spPr>
        <a:solidFill>
          <a:schemeClr val="tx2">
            <a:lumMod val="60000"/>
            <a:lumOff val="40000"/>
          </a:schemeClr>
        </a:solidFill>
      </dgm:spPr>
      <dgm:t>
        <a:bodyPr/>
        <a:lstStyle/>
        <a:p>
          <a:r>
            <a:rPr lang="en-GB" sz="1000" dirty="0"/>
            <a:t>DIVERSITY AND INCLUSION</a:t>
          </a:r>
        </a:p>
      </dgm:t>
    </dgm:pt>
    <dgm:pt modelId="{A63F02E6-8725-40F1-94AC-652E8A18D1E7}" type="parTrans" cxnId="{85BA64D6-D231-4C96-94EA-C079D00525CD}">
      <dgm:prSet/>
      <dgm:spPr/>
      <dgm:t>
        <a:bodyPr/>
        <a:lstStyle/>
        <a:p>
          <a:endParaRPr lang="en-GB"/>
        </a:p>
      </dgm:t>
    </dgm:pt>
    <dgm:pt modelId="{E63D9844-9E77-4A74-A5D1-553B3990AE98}" type="sibTrans" cxnId="{85BA64D6-D231-4C96-94EA-C079D00525CD}">
      <dgm:prSet/>
      <dgm:spPr/>
      <dgm:t>
        <a:bodyPr/>
        <a:lstStyle/>
        <a:p>
          <a:endParaRPr lang="en-GB"/>
        </a:p>
      </dgm:t>
    </dgm:pt>
    <dgm:pt modelId="{B9DFA04F-A8BA-49DE-94A3-9F6ECC14396A}" type="pres">
      <dgm:prSet presAssocID="{29BA1AF6-F1DB-4F3A-9205-3CAA6F322A89}" presName="Name0" presStyleCnt="0">
        <dgm:presLayoutVars>
          <dgm:dir/>
          <dgm:resizeHandles val="exact"/>
        </dgm:presLayoutVars>
      </dgm:prSet>
      <dgm:spPr/>
    </dgm:pt>
    <dgm:pt modelId="{CABC85C0-A48A-4183-BE98-3EC167404203}" type="pres">
      <dgm:prSet presAssocID="{BE6ED022-23F1-4532-A9D4-C210DBED22F1}" presName="parTxOnly" presStyleLbl="node1" presStyleIdx="0" presStyleCnt="8">
        <dgm:presLayoutVars>
          <dgm:bulletEnabled val="1"/>
        </dgm:presLayoutVars>
      </dgm:prSet>
      <dgm:spPr/>
    </dgm:pt>
    <dgm:pt modelId="{61398340-C4CC-4111-ACF0-308E43014978}" type="pres">
      <dgm:prSet presAssocID="{D312E9F0-724F-4755-9062-FB87FF17FB53}" presName="parSpace" presStyleCnt="0"/>
      <dgm:spPr/>
    </dgm:pt>
    <dgm:pt modelId="{070EFD77-24DF-43AE-A030-70E3904C9776}" type="pres">
      <dgm:prSet presAssocID="{3F6F34E0-1677-4557-9294-75D68F10CCBC}" presName="parTxOnly" presStyleLbl="node1" presStyleIdx="1" presStyleCnt="8">
        <dgm:presLayoutVars>
          <dgm:bulletEnabled val="1"/>
        </dgm:presLayoutVars>
      </dgm:prSet>
      <dgm:spPr/>
    </dgm:pt>
    <dgm:pt modelId="{9E6E41ED-1567-4750-B54A-E55F1603A8A0}" type="pres">
      <dgm:prSet presAssocID="{BC3BE393-6C36-47D7-9757-E95818073E4E}" presName="parSpace" presStyleCnt="0"/>
      <dgm:spPr/>
    </dgm:pt>
    <dgm:pt modelId="{41E19ED5-01E1-47D6-AAD2-EC77E37F0428}" type="pres">
      <dgm:prSet presAssocID="{61EDE054-E82C-483F-8E17-73E562D7CF45}" presName="parTxOnly" presStyleLbl="node1" presStyleIdx="2" presStyleCnt="8">
        <dgm:presLayoutVars>
          <dgm:bulletEnabled val="1"/>
        </dgm:presLayoutVars>
      </dgm:prSet>
      <dgm:spPr/>
    </dgm:pt>
    <dgm:pt modelId="{67D3C564-227F-4703-8734-92FA3F2A87B8}" type="pres">
      <dgm:prSet presAssocID="{65A2D6D5-B30A-4861-9ACD-958F526B5997}" presName="parSpace" presStyleCnt="0"/>
      <dgm:spPr/>
    </dgm:pt>
    <dgm:pt modelId="{D97F3ED3-62A0-4864-B255-9058CB677E9E}" type="pres">
      <dgm:prSet presAssocID="{8D51FEAC-6687-4A73-9564-953E93872947}" presName="parTxOnly" presStyleLbl="node1" presStyleIdx="3" presStyleCnt="8">
        <dgm:presLayoutVars>
          <dgm:bulletEnabled val="1"/>
        </dgm:presLayoutVars>
      </dgm:prSet>
      <dgm:spPr/>
    </dgm:pt>
    <dgm:pt modelId="{107ED83C-D047-4E2F-91DF-8E86BABC1FCB}" type="pres">
      <dgm:prSet presAssocID="{F942E5AA-FF4F-4E83-B575-69C6D1B2EB2F}" presName="parSpace" presStyleCnt="0"/>
      <dgm:spPr/>
    </dgm:pt>
    <dgm:pt modelId="{19B05A2C-3905-48C4-AC6F-2357EF6BC7FC}" type="pres">
      <dgm:prSet presAssocID="{97E29D1A-FA53-462D-A3B2-83F903587CC6}" presName="parTxOnly" presStyleLbl="node1" presStyleIdx="4" presStyleCnt="8">
        <dgm:presLayoutVars>
          <dgm:bulletEnabled val="1"/>
        </dgm:presLayoutVars>
      </dgm:prSet>
      <dgm:spPr/>
    </dgm:pt>
    <dgm:pt modelId="{5FD079B6-208F-45CB-B3C7-4569C59990DC}" type="pres">
      <dgm:prSet presAssocID="{0F376DC3-F980-4A30-8770-3E40696DDB50}" presName="parSpace" presStyleCnt="0"/>
      <dgm:spPr/>
    </dgm:pt>
    <dgm:pt modelId="{76E75A77-9A9B-48ED-A397-A5919E02F1F0}" type="pres">
      <dgm:prSet presAssocID="{16F708B3-03F4-47A2-89F8-E3F16CD2C22B}" presName="parTxOnly" presStyleLbl="node1" presStyleIdx="5" presStyleCnt="8">
        <dgm:presLayoutVars>
          <dgm:bulletEnabled val="1"/>
        </dgm:presLayoutVars>
      </dgm:prSet>
      <dgm:spPr/>
    </dgm:pt>
    <dgm:pt modelId="{744B4274-A0F0-4E60-9180-71CC9D694D8E}" type="pres">
      <dgm:prSet presAssocID="{C2FADAF5-E6D7-4618-A2B9-3A58F8538DAC}" presName="parSpace" presStyleCnt="0"/>
      <dgm:spPr/>
    </dgm:pt>
    <dgm:pt modelId="{332BA504-2C92-4B86-B37E-84413E836993}" type="pres">
      <dgm:prSet presAssocID="{4499A8B4-38D9-431D-B252-65AD9610835C}" presName="parTxOnly" presStyleLbl="node1" presStyleIdx="6" presStyleCnt="8">
        <dgm:presLayoutVars>
          <dgm:bulletEnabled val="1"/>
        </dgm:presLayoutVars>
      </dgm:prSet>
      <dgm:spPr/>
    </dgm:pt>
    <dgm:pt modelId="{52B0BFBD-CF52-4420-BFF3-61EA13081157}" type="pres">
      <dgm:prSet presAssocID="{E63D9844-9E77-4A74-A5D1-553B3990AE98}" presName="parSpace" presStyleCnt="0"/>
      <dgm:spPr/>
    </dgm:pt>
    <dgm:pt modelId="{C0596A87-FE7C-478E-AB7A-F154691D8493}" type="pres">
      <dgm:prSet presAssocID="{EA78746F-4ADF-42CE-B33B-1F089A13B3E1}" presName="parTxOnly" presStyleLbl="node1" presStyleIdx="7" presStyleCnt="8">
        <dgm:presLayoutVars>
          <dgm:bulletEnabled val="1"/>
        </dgm:presLayoutVars>
      </dgm:prSet>
      <dgm:spPr/>
    </dgm:pt>
  </dgm:ptLst>
  <dgm:cxnLst>
    <dgm:cxn modelId="{3F6FC823-BF3A-464B-890E-C1CB01B6CB38}" type="presOf" srcId="{BE6ED022-23F1-4532-A9D4-C210DBED22F1}" destId="{CABC85C0-A48A-4183-BE98-3EC167404203}" srcOrd="0" destOrd="0" presId="urn:microsoft.com/office/officeart/2005/8/layout/hChevron3"/>
    <dgm:cxn modelId="{31F9F92F-4DDA-4391-95F4-627864F51D9E}" srcId="{29BA1AF6-F1DB-4F3A-9205-3CAA6F322A89}" destId="{EA78746F-4ADF-42CE-B33B-1F089A13B3E1}" srcOrd="7" destOrd="0" parTransId="{7F4DAD9B-1F28-4219-A8C5-9E3FC8E69A0E}" sibTransId="{B5BC881A-4C37-4915-9B19-047A3FBCAE89}"/>
    <dgm:cxn modelId="{7B79D031-1878-44C0-9952-A2FD80A54C46}" type="presOf" srcId="{EA78746F-4ADF-42CE-B33B-1F089A13B3E1}" destId="{C0596A87-FE7C-478E-AB7A-F154691D8493}" srcOrd="0" destOrd="0" presId="urn:microsoft.com/office/officeart/2005/8/layout/hChevron3"/>
    <dgm:cxn modelId="{B1FC8460-2C49-4626-A85D-F90AB6089AAA}" srcId="{29BA1AF6-F1DB-4F3A-9205-3CAA6F322A89}" destId="{BE6ED022-23F1-4532-A9D4-C210DBED22F1}" srcOrd="0" destOrd="0" parTransId="{65F0662A-89C5-4122-A151-7FBBB47940D2}" sibTransId="{D312E9F0-724F-4755-9062-FB87FF17FB53}"/>
    <dgm:cxn modelId="{5E06B976-2A0F-4D31-9D97-88CF0E861D07}" srcId="{29BA1AF6-F1DB-4F3A-9205-3CAA6F322A89}" destId="{97E29D1A-FA53-462D-A3B2-83F903587CC6}" srcOrd="4" destOrd="0" parTransId="{18287477-7262-41CC-9E92-D7B54625E74F}" sibTransId="{0F376DC3-F980-4A30-8770-3E40696DDB50}"/>
    <dgm:cxn modelId="{F9561977-DEDB-41AD-9038-6846B8B2B18D}" type="presOf" srcId="{61EDE054-E82C-483F-8E17-73E562D7CF45}" destId="{41E19ED5-01E1-47D6-AAD2-EC77E37F0428}" srcOrd="0" destOrd="0" presId="urn:microsoft.com/office/officeart/2005/8/layout/hChevron3"/>
    <dgm:cxn modelId="{E282C278-B783-41E4-AFAC-492AFA13F2CE}" type="presOf" srcId="{8D51FEAC-6687-4A73-9564-953E93872947}" destId="{D97F3ED3-62A0-4864-B255-9058CB677E9E}" srcOrd="0" destOrd="0" presId="urn:microsoft.com/office/officeart/2005/8/layout/hChevron3"/>
    <dgm:cxn modelId="{68EBC97B-5D71-4A78-BD5D-1E3CA0329FC7}" type="presOf" srcId="{4499A8B4-38D9-431D-B252-65AD9610835C}" destId="{332BA504-2C92-4B86-B37E-84413E836993}" srcOrd="0" destOrd="0" presId="urn:microsoft.com/office/officeart/2005/8/layout/hChevron3"/>
    <dgm:cxn modelId="{97857D82-D30B-4D8A-A078-5179DA57B835}" srcId="{29BA1AF6-F1DB-4F3A-9205-3CAA6F322A89}" destId="{3F6F34E0-1677-4557-9294-75D68F10CCBC}" srcOrd="1" destOrd="0" parTransId="{AD262182-53B0-4D08-A0C0-A52F3833565B}" sibTransId="{BC3BE393-6C36-47D7-9757-E95818073E4E}"/>
    <dgm:cxn modelId="{AF48C492-5588-4758-A830-361B379C98F4}" srcId="{29BA1AF6-F1DB-4F3A-9205-3CAA6F322A89}" destId="{16F708B3-03F4-47A2-89F8-E3F16CD2C22B}" srcOrd="5" destOrd="0" parTransId="{7BFB03BD-84F0-4D90-8456-29A108C3AF10}" sibTransId="{C2FADAF5-E6D7-4618-A2B9-3A58F8538DAC}"/>
    <dgm:cxn modelId="{1AF6F7A7-57DD-4AEF-88DC-CE53BEF59891}" type="presOf" srcId="{3F6F34E0-1677-4557-9294-75D68F10CCBC}" destId="{070EFD77-24DF-43AE-A030-70E3904C9776}" srcOrd="0" destOrd="0" presId="urn:microsoft.com/office/officeart/2005/8/layout/hChevron3"/>
    <dgm:cxn modelId="{B09DC9AB-226E-42DF-83B4-4E227841FD13}" type="presOf" srcId="{29BA1AF6-F1DB-4F3A-9205-3CAA6F322A89}" destId="{B9DFA04F-A8BA-49DE-94A3-9F6ECC14396A}" srcOrd="0" destOrd="0" presId="urn:microsoft.com/office/officeart/2005/8/layout/hChevron3"/>
    <dgm:cxn modelId="{9D6C41B7-C6FC-4CC8-A484-EE4BB6FD43F5}" type="presOf" srcId="{16F708B3-03F4-47A2-89F8-E3F16CD2C22B}" destId="{76E75A77-9A9B-48ED-A397-A5919E02F1F0}" srcOrd="0" destOrd="0" presId="urn:microsoft.com/office/officeart/2005/8/layout/hChevron3"/>
    <dgm:cxn modelId="{85BA64D6-D231-4C96-94EA-C079D00525CD}" srcId="{29BA1AF6-F1DB-4F3A-9205-3CAA6F322A89}" destId="{4499A8B4-38D9-431D-B252-65AD9610835C}" srcOrd="6" destOrd="0" parTransId="{A63F02E6-8725-40F1-94AC-652E8A18D1E7}" sibTransId="{E63D9844-9E77-4A74-A5D1-553B3990AE98}"/>
    <dgm:cxn modelId="{A777B5DB-0366-451B-9020-148A54F65F1E}" srcId="{29BA1AF6-F1DB-4F3A-9205-3CAA6F322A89}" destId="{8D51FEAC-6687-4A73-9564-953E93872947}" srcOrd="3" destOrd="0" parTransId="{46FD824C-9F4B-41F1-BEB6-7C1776C9B120}" sibTransId="{F942E5AA-FF4F-4E83-B575-69C6D1B2EB2F}"/>
    <dgm:cxn modelId="{7A826BE5-2CD3-4E8F-9001-F03F21D52AE9}" srcId="{29BA1AF6-F1DB-4F3A-9205-3CAA6F322A89}" destId="{61EDE054-E82C-483F-8E17-73E562D7CF45}" srcOrd="2" destOrd="0" parTransId="{17412EB0-64D2-4B3C-9CF5-DC12CC2A997D}" sibTransId="{65A2D6D5-B30A-4861-9ACD-958F526B5997}"/>
    <dgm:cxn modelId="{F851A8FC-CAB0-41FF-88C8-18D6D18AF750}" type="presOf" srcId="{97E29D1A-FA53-462D-A3B2-83F903587CC6}" destId="{19B05A2C-3905-48C4-AC6F-2357EF6BC7FC}" srcOrd="0" destOrd="0" presId="urn:microsoft.com/office/officeart/2005/8/layout/hChevron3"/>
    <dgm:cxn modelId="{95643224-4CE2-42AF-93CA-2F097C4009CD}" type="presParOf" srcId="{B9DFA04F-A8BA-49DE-94A3-9F6ECC14396A}" destId="{CABC85C0-A48A-4183-BE98-3EC167404203}" srcOrd="0" destOrd="0" presId="urn:microsoft.com/office/officeart/2005/8/layout/hChevron3"/>
    <dgm:cxn modelId="{50A7CAC2-9F75-4320-8F13-C5FC07A6805E}" type="presParOf" srcId="{B9DFA04F-A8BA-49DE-94A3-9F6ECC14396A}" destId="{61398340-C4CC-4111-ACF0-308E43014978}" srcOrd="1" destOrd="0" presId="urn:microsoft.com/office/officeart/2005/8/layout/hChevron3"/>
    <dgm:cxn modelId="{4B6891EC-60CF-4CD5-8055-CC609D463348}" type="presParOf" srcId="{B9DFA04F-A8BA-49DE-94A3-9F6ECC14396A}" destId="{070EFD77-24DF-43AE-A030-70E3904C9776}" srcOrd="2" destOrd="0" presId="urn:microsoft.com/office/officeart/2005/8/layout/hChevron3"/>
    <dgm:cxn modelId="{59301B0F-5AA7-4A3D-A9B9-8758CCD9F0E5}" type="presParOf" srcId="{B9DFA04F-A8BA-49DE-94A3-9F6ECC14396A}" destId="{9E6E41ED-1567-4750-B54A-E55F1603A8A0}" srcOrd="3" destOrd="0" presId="urn:microsoft.com/office/officeart/2005/8/layout/hChevron3"/>
    <dgm:cxn modelId="{863D8C12-4576-4C2B-999E-F092105999A7}" type="presParOf" srcId="{B9DFA04F-A8BA-49DE-94A3-9F6ECC14396A}" destId="{41E19ED5-01E1-47D6-AAD2-EC77E37F0428}" srcOrd="4" destOrd="0" presId="urn:microsoft.com/office/officeart/2005/8/layout/hChevron3"/>
    <dgm:cxn modelId="{ACBB1A31-5FDE-4880-A9F5-FEF0DD68FAD2}" type="presParOf" srcId="{B9DFA04F-A8BA-49DE-94A3-9F6ECC14396A}" destId="{67D3C564-227F-4703-8734-92FA3F2A87B8}" srcOrd="5" destOrd="0" presId="urn:microsoft.com/office/officeart/2005/8/layout/hChevron3"/>
    <dgm:cxn modelId="{38E55977-F3A2-4B63-BD32-E98851B66E69}" type="presParOf" srcId="{B9DFA04F-A8BA-49DE-94A3-9F6ECC14396A}" destId="{D97F3ED3-62A0-4864-B255-9058CB677E9E}" srcOrd="6" destOrd="0" presId="urn:microsoft.com/office/officeart/2005/8/layout/hChevron3"/>
    <dgm:cxn modelId="{D00D1D05-6765-4E46-B5DF-394A3D0B916C}" type="presParOf" srcId="{B9DFA04F-A8BA-49DE-94A3-9F6ECC14396A}" destId="{107ED83C-D047-4E2F-91DF-8E86BABC1FCB}" srcOrd="7" destOrd="0" presId="urn:microsoft.com/office/officeart/2005/8/layout/hChevron3"/>
    <dgm:cxn modelId="{F0A85F58-3B31-4EF5-8717-1496DA14FA2E}" type="presParOf" srcId="{B9DFA04F-A8BA-49DE-94A3-9F6ECC14396A}" destId="{19B05A2C-3905-48C4-AC6F-2357EF6BC7FC}" srcOrd="8" destOrd="0" presId="urn:microsoft.com/office/officeart/2005/8/layout/hChevron3"/>
    <dgm:cxn modelId="{7B06CF4C-4F1B-4853-9402-89052DEE6E57}" type="presParOf" srcId="{B9DFA04F-A8BA-49DE-94A3-9F6ECC14396A}" destId="{5FD079B6-208F-45CB-B3C7-4569C59990DC}" srcOrd="9" destOrd="0" presId="urn:microsoft.com/office/officeart/2005/8/layout/hChevron3"/>
    <dgm:cxn modelId="{9EC3A9C1-4534-40DA-AE37-EEF1908710EF}" type="presParOf" srcId="{B9DFA04F-A8BA-49DE-94A3-9F6ECC14396A}" destId="{76E75A77-9A9B-48ED-A397-A5919E02F1F0}" srcOrd="10" destOrd="0" presId="urn:microsoft.com/office/officeart/2005/8/layout/hChevron3"/>
    <dgm:cxn modelId="{A80384CF-D179-4EEC-ABAE-A4D20DB9680E}" type="presParOf" srcId="{B9DFA04F-A8BA-49DE-94A3-9F6ECC14396A}" destId="{744B4274-A0F0-4E60-9180-71CC9D694D8E}" srcOrd="11" destOrd="0" presId="urn:microsoft.com/office/officeart/2005/8/layout/hChevron3"/>
    <dgm:cxn modelId="{B53D8BB0-3F62-4ACA-84E9-9BE1B3FC0C91}" type="presParOf" srcId="{B9DFA04F-A8BA-49DE-94A3-9F6ECC14396A}" destId="{332BA504-2C92-4B86-B37E-84413E836993}" srcOrd="12" destOrd="0" presId="urn:microsoft.com/office/officeart/2005/8/layout/hChevron3"/>
    <dgm:cxn modelId="{28CA7F6E-751D-4493-BB7F-730E64DC19F9}" type="presParOf" srcId="{B9DFA04F-A8BA-49DE-94A3-9F6ECC14396A}" destId="{52B0BFBD-CF52-4420-BFF3-61EA13081157}" srcOrd="13" destOrd="0" presId="urn:microsoft.com/office/officeart/2005/8/layout/hChevron3"/>
    <dgm:cxn modelId="{F6D14662-7F3E-4205-98C7-F88D9993BF9C}" type="presParOf" srcId="{B9DFA04F-A8BA-49DE-94A3-9F6ECC14396A}" destId="{C0596A87-FE7C-478E-AB7A-F154691D8493}"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BA1AF6-F1DB-4F3A-9205-3CAA6F322A89}" type="doc">
      <dgm:prSet loTypeId="urn:microsoft.com/office/officeart/2005/8/layout/hChevron3" loCatId="process" qsTypeId="urn:microsoft.com/office/officeart/2005/8/quickstyle/simple1" qsCatId="simple" csTypeId="urn:microsoft.com/office/officeart/2005/8/colors/accent1_2" csCatId="accent1" phldr="1"/>
      <dgm:spPr/>
    </dgm:pt>
    <dgm:pt modelId="{BE6ED022-23F1-4532-A9D4-C210DBED22F1}">
      <dgm:prSet phldrT="[Text]" custT="1"/>
      <dgm:spPr>
        <a:solidFill>
          <a:schemeClr val="tx2">
            <a:lumMod val="60000"/>
            <a:lumOff val="40000"/>
          </a:schemeClr>
        </a:solidFill>
      </dgm:spPr>
      <dgm:t>
        <a:bodyPr/>
        <a:lstStyle/>
        <a:p>
          <a:r>
            <a:rPr lang="en-GB" sz="900" dirty="0"/>
            <a:t>RESPONSIBLE, RESPECTFUL &amp; TOLLERANT</a:t>
          </a:r>
        </a:p>
      </dgm:t>
    </dgm:pt>
    <dgm:pt modelId="{65F0662A-89C5-4122-A151-7FBBB47940D2}" type="parTrans" cxnId="{B1FC8460-2C49-4626-A85D-F90AB6089AAA}">
      <dgm:prSet/>
      <dgm:spPr/>
      <dgm:t>
        <a:bodyPr/>
        <a:lstStyle/>
        <a:p>
          <a:endParaRPr lang="en-GB"/>
        </a:p>
      </dgm:t>
    </dgm:pt>
    <dgm:pt modelId="{D312E9F0-724F-4755-9062-FB87FF17FB53}" type="sibTrans" cxnId="{B1FC8460-2C49-4626-A85D-F90AB6089AAA}">
      <dgm:prSet/>
      <dgm:spPr/>
      <dgm:t>
        <a:bodyPr/>
        <a:lstStyle/>
        <a:p>
          <a:endParaRPr lang="en-GB"/>
        </a:p>
      </dgm:t>
    </dgm:pt>
    <dgm:pt modelId="{3F6F34E0-1677-4557-9294-75D68F10CCBC}">
      <dgm:prSet phldrT="[Text]" custT="1"/>
      <dgm:spPr>
        <a:solidFill>
          <a:schemeClr val="tx2">
            <a:lumMod val="40000"/>
            <a:lumOff val="60000"/>
          </a:schemeClr>
        </a:solidFill>
      </dgm:spPr>
      <dgm:t>
        <a:bodyPr/>
        <a:lstStyle/>
        <a:p>
          <a:r>
            <a:rPr lang="en-GB" sz="900" dirty="0"/>
            <a:t>ACTIVE CITIZENS, INVOLVED IN PUBLIC LIFE</a:t>
          </a:r>
        </a:p>
      </dgm:t>
    </dgm:pt>
    <dgm:pt modelId="{AD262182-53B0-4D08-A0C0-A52F3833565B}" type="parTrans" cxnId="{97857D82-D30B-4D8A-A078-5179DA57B835}">
      <dgm:prSet/>
      <dgm:spPr/>
      <dgm:t>
        <a:bodyPr/>
        <a:lstStyle/>
        <a:p>
          <a:endParaRPr lang="en-GB"/>
        </a:p>
      </dgm:t>
    </dgm:pt>
    <dgm:pt modelId="{BC3BE393-6C36-47D7-9757-E95818073E4E}" type="sibTrans" cxnId="{97857D82-D30B-4D8A-A078-5179DA57B835}">
      <dgm:prSet/>
      <dgm:spPr/>
      <dgm:t>
        <a:bodyPr/>
        <a:lstStyle/>
        <a:p>
          <a:endParaRPr lang="en-GB"/>
        </a:p>
      </dgm:t>
    </dgm:pt>
    <dgm:pt modelId="{61EDE054-E82C-483F-8E17-73E562D7CF45}">
      <dgm:prSet phldrT="[Text]" custT="1"/>
      <dgm:spPr>
        <a:solidFill>
          <a:schemeClr val="tx2">
            <a:lumMod val="60000"/>
            <a:lumOff val="40000"/>
          </a:schemeClr>
        </a:solidFill>
      </dgm:spPr>
      <dgm:t>
        <a:bodyPr/>
        <a:lstStyle/>
        <a:p>
          <a:r>
            <a:rPr lang="en-GB" sz="1000" dirty="0"/>
            <a:t>FUNDAMENTAL BRITISH </a:t>
          </a:r>
          <a:r>
            <a:rPr lang="en-GB" sz="900" dirty="0"/>
            <a:t>VALUES</a:t>
          </a:r>
        </a:p>
      </dgm:t>
    </dgm:pt>
    <dgm:pt modelId="{17412EB0-64D2-4B3C-9CF5-DC12CC2A997D}" type="parTrans" cxnId="{7A826BE5-2CD3-4E8F-9001-F03F21D52AE9}">
      <dgm:prSet/>
      <dgm:spPr/>
      <dgm:t>
        <a:bodyPr/>
        <a:lstStyle/>
        <a:p>
          <a:endParaRPr lang="en-GB"/>
        </a:p>
      </dgm:t>
    </dgm:pt>
    <dgm:pt modelId="{65A2D6D5-B30A-4861-9ACD-958F526B5997}" type="sibTrans" cxnId="{7A826BE5-2CD3-4E8F-9001-F03F21D52AE9}">
      <dgm:prSet/>
      <dgm:spPr/>
      <dgm:t>
        <a:bodyPr/>
        <a:lstStyle/>
        <a:p>
          <a:endParaRPr lang="en-GB"/>
        </a:p>
      </dgm:t>
    </dgm:pt>
    <dgm:pt modelId="{EA78746F-4ADF-42CE-B33B-1F089A13B3E1}">
      <dgm:prSet phldrT="[Text]" custT="1"/>
      <dgm:spPr>
        <a:solidFill>
          <a:schemeClr val="tx2">
            <a:lumMod val="40000"/>
            <a:lumOff val="60000"/>
          </a:schemeClr>
        </a:solidFill>
      </dgm:spPr>
      <dgm:t>
        <a:bodyPr/>
        <a:lstStyle/>
        <a:p>
          <a:r>
            <a:rPr lang="en-GB" sz="1000" dirty="0"/>
            <a:t>CHARACTER DEVELOPMENT</a:t>
          </a:r>
        </a:p>
        <a:p>
          <a:r>
            <a:rPr lang="en-GB" sz="1000" dirty="0"/>
            <a:t>INDIVIDUALITY</a:t>
          </a:r>
        </a:p>
      </dgm:t>
    </dgm:pt>
    <dgm:pt modelId="{7F4DAD9B-1F28-4219-A8C5-9E3FC8E69A0E}" type="parTrans" cxnId="{31F9F92F-4DDA-4391-95F4-627864F51D9E}">
      <dgm:prSet/>
      <dgm:spPr/>
      <dgm:t>
        <a:bodyPr/>
        <a:lstStyle/>
        <a:p>
          <a:endParaRPr lang="en-GB"/>
        </a:p>
      </dgm:t>
    </dgm:pt>
    <dgm:pt modelId="{B5BC881A-4C37-4915-9B19-047A3FBCAE89}" type="sibTrans" cxnId="{31F9F92F-4DDA-4391-95F4-627864F51D9E}">
      <dgm:prSet/>
      <dgm:spPr/>
      <dgm:t>
        <a:bodyPr/>
        <a:lstStyle/>
        <a:p>
          <a:endParaRPr lang="en-GB"/>
        </a:p>
      </dgm:t>
    </dgm:pt>
    <dgm:pt modelId="{8D51FEAC-6687-4A73-9564-953E93872947}">
      <dgm:prSet phldrT="[Text]" custT="1"/>
      <dgm:spPr>
        <a:solidFill>
          <a:schemeClr val="tx2">
            <a:lumMod val="40000"/>
            <a:lumOff val="60000"/>
          </a:schemeClr>
        </a:solidFill>
      </dgm:spPr>
      <dgm:t>
        <a:bodyPr/>
        <a:lstStyle/>
        <a:p>
          <a:r>
            <a:rPr lang="en-GB" sz="900" dirty="0"/>
            <a:t>HEALTHY BODY, HEALTHY MIND, HEALTHY RELATIONSHIPS</a:t>
          </a:r>
        </a:p>
      </dgm:t>
    </dgm:pt>
    <dgm:pt modelId="{46FD824C-9F4B-41F1-BEB6-7C1776C9B120}" type="parTrans" cxnId="{A777B5DB-0366-451B-9020-148A54F65F1E}">
      <dgm:prSet/>
      <dgm:spPr/>
      <dgm:t>
        <a:bodyPr/>
        <a:lstStyle/>
        <a:p>
          <a:endParaRPr lang="en-GB"/>
        </a:p>
      </dgm:t>
    </dgm:pt>
    <dgm:pt modelId="{F942E5AA-FF4F-4E83-B575-69C6D1B2EB2F}" type="sibTrans" cxnId="{A777B5DB-0366-451B-9020-148A54F65F1E}">
      <dgm:prSet/>
      <dgm:spPr/>
      <dgm:t>
        <a:bodyPr/>
        <a:lstStyle/>
        <a:p>
          <a:endParaRPr lang="en-GB"/>
        </a:p>
      </dgm:t>
    </dgm:pt>
    <dgm:pt modelId="{97E29D1A-FA53-462D-A3B2-83F903587CC6}">
      <dgm:prSet phldrT="[Text]" custT="1"/>
      <dgm:spPr>
        <a:solidFill>
          <a:schemeClr val="tx2">
            <a:lumMod val="60000"/>
            <a:lumOff val="40000"/>
          </a:schemeClr>
        </a:solidFill>
      </dgm:spPr>
      <dgm:t>
        <a:bodyPr/>
        <a:lstStyle/>
        <a:p>
          <a:r>
            <a:rPr lang="en-GB" sz="1000" dirty="0"/>
            <a:t>NEXT PHASE</a:t>
          </a:r>
        </a:p>
        <a:p>
          <a:r>
            <a:rPr lang="en-GB" sz="1000" dirty="0"/>
            <a:t>TRANSITION </a:t>
          </a:r>
        </a:p>
      </dgm:t>
    </dgm:pt>
    <dgm:pt modelId="{18287477-7262-41CC-9E92-D7B54625E74F}" type="parTrans" cxnId="{5E06B976-2A0F-4D31-9D97-88CF0E861D07}">
      <dgm:prSet/>
      <dgm:spPr/>
      <dgm:t>
        <a:bodyPr/>
        <a:lstStyle/>
        <a:p>
          <a:endParaRPr lang="en-GB"/>
        </a:p>
      </dgm:t>
    </dgm:pt>
    <dgm:pt modelId="{0F376DC3-F980-4A30-8770-3E40696DDB50}" type="sibTrans" cxnId="{5E06B976-2A0F-4D31-9D97-88CF0E861D07}">
      <dgm:prSet/>
      <dgm:spPr/>
      <dgm:t>
        <a:bodyPr/>
        <a:lstStyle/>
        <a:p>
          <a:endParaRPr lang="en-GB"/>
        </a:p>
      </dgm:t>
    </dgm:pt>
    <dgm:pt modelId="{16F708B3-03F4-47A2-89F8-E3F16CD2C22B}">
      <dgm:prSet phldrT="[Text]" custT="1"/>
      <dgm:spPr>
        <a:solidFill>
          <a:schemeClr val="tx2">
            <a:lumMod val="40000"/>
            <a:lumOff val="60000"/>
          </a:schemeClr>
        </a:solidFill>
      </dgm:spPr>
      <dgm:t>
        <a:bodyPr/>
        <a:lstStyle/>
        <a:p>
          <a:r>
            <a:rPr lang="en-GB" sz="1000" dirty="0"/>
            <a:t>WORK EXPERIENCE</a:t>
          </a:r>
        </a:p>
        <a:p>
          <a:r>
            <a:rPr lang="en-GB" sz="1000" dirty="0"/>
            <a:t>EMPLOYABILITY</a:t>
          </a:r>
        </a:p>
      </dgm:t>
    </dgm:pt>
    <dgm:pt modelId="{7BFB03BD-84F0-4D90-8456-29A108C3AF10}" type="parTrans" cxnId="{AF48C492-5588-4758-A830-361B379C98F4}">
      <dgm:prSet/>
      <dgm:spPr/>
      <dgm:t>
        <a:bodyPr/>
        <a:lstStyle/>
        <a:p>
          <a:endParaRPr lang="en-GB"/>
        </a:p>
      </dgm:t>
    </dgm:pt>
    <dgm:pt modelId="{C2FADAF5-E6D7-4618-A2B9-3A58F8538DAC}" type="sibTrans" cxnId="{AF48C492-5588-4758-A830-361B379C98F4}">
      <dgm:prSet/>
      <dgm:spPr/>
      <dgm:t>
        <a:bodyPr/>
        <a:lstStyle/>
        <a:p>
          <a:endParaRPr lang="en-GB"/>
        </a:p>
      </dgm:t>
    </dgm:pt>
    <dgm:pt modelId="{4499A8B4-38D9-431D-B252-65AD9610835C}">
      <dgm:prSet phldrT="[Text]" custT="1"/>
      <dgm:spPr>
        <a:solidFill>
          <a:schemeClr val="tx2">
            <a:lumMod val="60000"/>
            <a:lumOff val="40000"/>
          </a:schemeClr>
        </a:solidFill>
      </dgm:spPr>
      <dgm:t>
        <a:bodyPr/>
        <a:lstStyle/>
        <a:p>
          <a:r>
            <a:rPr lang="en-GB" sz="1000" dirty="0"/>
            <a:t>DIVERSITY AND INCLUSION</a:t>
          </a:r>
        </a:p>
      </dgm:t>
    </dgm:pt>
    <dgm:pt modelId="{A63F02E6-8725-40F1-94AC-652E8A18D1E7}" type="parTrans" cxnId="{85BA64D6-D231-4C96-94EA-C079D00525CD}">
      <dgm:prSet/>
      <dgm:spPr/>
      <dgm:t>
        <a:bodyPr/>
        <a:lstStyle/>
        <a:p>
          <a:endParaRPr lang="en-GB"/>
        </a:p>
      </dgm:t>
    </dgm:pt>
    <dgm:pt modelId="{E63D9844-9E77-4A74-A5D1-553B3990AE98}" type="sibTrans" cxnId="{85BA64D6-D231-4C96-94EA-C079D00525CD}">
      <dgm:prSet/>
      <dgm:spPr/>
      <dgm:t>
        <a:bodyPr/>
        <a:lstStyle/>
        <a:p>
          <a:endParaRPr lang="en-GB"/>
        </a:p>
      </dgm:t>
    </dgm:pt>
    <dgm:pt modelId="{B9DFA04F-A8BA-49DE-94A3-9F6ECC14396A}" type="pres">
      <dgm:prSet presAssocID="{29BA1AF6-F1DB-4F3A-9205-3CAA6F322A89}" presName="Name0" presStyleCnt="0">
        <dgm:presLayoutVars>
          <dgm:dir/>
          <dgm:resizeHandles val="exact"/>
        </dgm:presLayoutVars>
      </dgm:prSet>
      <dgm:spPr/>
    </dgm:pt>
    <dgm:pt modelId="{CABC85C0-A48A-4183-BE98-3EC167404203}" type="pres">
      <dgm:prSet presAssocID="{BE6ED022-23F1-4532-A9D4-C210DBED22F1}" presName="parTxOnly" presStyleLbl="node1" presStyleIdx="0" presStyleCnt="8">
        <dgm:presLayoutVars>
          <dgm:bulletEnabled val="1"/>
        </dgm:presLayoutVars>
      </dgm:prSet>
      <dgm:spPr/>
    </dgm:pt>
    <dgm:pt modelId="{61398340-C4CC-4111-ACF0-308E43014978}" type="pres">
      <dgm:prSet presAssocID="{D312E9F0-724F-4755-9062-FB87FF17FB53}" presName="parSpace" presStyleCnt="0"/>
      <dgm:spPr/>
    </dgm:pt>
    <dgm:pt modelId="{070EFD77-24DF-43AE-A030-70E3904C9776}" type="pres">
      <dgm:prSet presAssocID="{3F6F34E0-1677-4557-9294-75D68F10CCBC}" presName="parTxOnly" presStyleLbl="node1" presStyleIdx="1" presStyleCnt="8">
        <dgm:presLayoutVars>
          <dgm:bulletEnabled val="1"/>
        </dgm:presLayoutVars>
      </dgm:prSet>
      <dgm:spPr/>
    </dgm:pt>
    <dgm:pt modelId="{9E6E41ED-1567-4750-B54A-E55F1603A8A0}" type="pres">
      <dgm:prSet presAssocID="{BC3BE393-6C36-47D7-9757-E95818073E4E}" presName="parSpace" presStyleCnt="0"/>
      <dgm:spPr/>
    </dgm:pt>
    <dgm:pt modelId="{41E19ED5-01E1-47D6-AAD2-EC77E37F0428}" type="pres">
      <dgm:prSet presAssocID="{61EDE054-E82C-483F-8E17-73E562D7CF45}" presName="parTxOnly" presStyleLbl="node1" presStyleIdx="2" presStyleCnt="8">
        <dgm:presLayoutVars>
          <dgm:bulletEnabled val="1"/>
        </dgm:presLayoutVars>
      </dgm:prSet>
      <dgm:spPr/>
    </dgm:pt>
    <dgm:pt modelId="{67D3C564-227F-4703-8734-92FA3F2A87B8}" type="pres">
      <dgm:prSet presAssocID="{65A2D6D5-B30A-4861-9ACD-958F526B5997}" presName="parSpace" presStyleCnt="0"/>
      <dgm:spPr/>
    </dgm:pt>
    <dgm:pt modelId="{D97F3ED3-62A0-4864-B255-9058CB677E9E}" type="pres">
      <dgm:prSet presAssocID="{8D51FEAC-6687-4A73-9564-953E93872947}" presName="parTxOnly" presStyleLbl="node1" presStyleIdx="3" presStyleCnt="8">
        <dgm:presLayoutVars>
          <dgm:bulletEnabled val="1"/>
        </dgm:presLayoutVars>
      </dgm:prSet>
      <dgm:spPr/>
    </dgm:pt>
    <dgm:pt modelId="{107ED83C-D047-4E2F-91DF-8E86BABC1FCB}" type="pres">
      <dgm:prSet presAssocID="{F942E5AA-FF4F-4E83-B575-69C6D1B2EB2F}" presName="parSpace" presStyleCnt="0"/>
      <dgm:spPr/>
    </dgm:pt>
    <dgm:pt modelId="{19B05A2C-3905-48C4-AC6F-2357EF6BC7FC}" type="pres">
      <dgm:prSet presAssocID="{97E29D1A-FA53-462D-A3B2-83F903587CC6}" presName="parTxOnly" presStyleLbl="node1" presStyleIdx="4" presStyleCnt="8">
        <dgm:presLayoutVars>
          <dgm:bulletEnabled val="1"/>
        </dgm:presLayoutVars>
      </dgm:prSet>
      <dgm:spPr/>
    </dgm:pt>
    <dgm:pt modelId="{5FD079B6-208F-45CB-B3C7-4569C59990DC}" type="pres">
      <dgm:prSet presAssocID="{0F376DC3-F980-4A30-8770-3E40696DDB50}" presName="parSpace" presStyleCnt="0"/>
      <dgm:spPr/>
    </dgm:pt>
    <dgm:pt modelId="{76E75A77-9A9B-48ED-A397-A5919E02F1F0}" type="pres">
      <dgm:prSet presAssocID="{16F708B3-03F4-47A2-89F8-E3F16CD2C22B}" presName="parTxOnly" presStyleLbl="node1" presStyleIdx="5" presStyleCnt="8">
        <dgm:presLayoutVars>
          <dgm:bulletEnabled val="1"/>
        </dgm:presLayoutVars>
      </dgm:prSet>
      <dgm:spPr/>
    </dgm:pt>
    <dgm:pt modelId="{744B4274-A0F0-4E60-9180-71CC9D694D8E}" type="pres">
      <dgm:prSet presAssocID="{C2FADAF5-E6D7-4618-A2B9-3A58F8538DAC}" presName="parSpace" presStyleCnt="0"/>
      <dgm:spPr/>
    </dgm:pt>
    <dgm:pt modelId="{332BA504-2C92-4B86-B37E-84413E836993}" type="pres">
      <dgm:prSet presAssocID="{4499A8B4-38D9-431D-B252-65AD9610835C}" presName="parTxOnly" presStyleLbl="node1" presStyleIdx="6" presStyleCnt="8">
        <dgm:presLayoutVars>
          <dgm:bulletEnabled val="1"/>
        </dgm:presLayoutVars>
      </dgm:prSet>
      <dgm:spPr/>
    </dgm:pt>
    <dgm:pt modelId="{52B0BFBD-CF52-4420-BFF3-61EA13081157}" type="pres">
      <dgm:prSet presAssocID="{E63D9844-9E77-4A74-A5D1-553B3990AE98}" presName="parSpace" presStyleCnt="0"/>
      <dgm:spPr/>
    </dgm:pt>
    <dgm:pt modelId="{C0596A87-FE7C-478E-AB7A-F154691D8493}" type="pres">
      <dgm:prSet presAssocID="{EA78746F-4ADF-42CE-B33B-1F089A13B3E1}" presName="parTxOnly" presStyleLbl="node1" presStyleIdx="7" presStyleCnt="8">
        <dgm:presLayoutVars>
          <dgm:bulletEnabled val="1"/>
        </dgm:presLayoutVars>
      </dgm:prSet>
      <dgm:spPr/>
    </dgm:pt>
  </dgm:ptLst>
  <dgm:cxnLst>
    <dgm:cxn modelId="{3F6FC823-BF3A-464B-890E-C1CB01B6CB38}" type="presOf" srcId="{BE6ED022-23F1-4532-A9D4-C210DBED22F1}" destId="{CABC85C0-A48A-4183-BE98-3EC167404203}" srcOrd="0" destOrd="0" presId="urn:microsoft.com/office/officeart/2005/8/layout/hChevron3"/>
    <dgm:cxn modelId="{31F9F92F-4DDA-4391-95F4-627864F51D9E}" srcId="{29BA1AF6-F1DB-4F3A-9205-3CAA6F322A89}" destId="{EA78746F-4ADF-42CE-B33B-1F089A13B3E1}" srcOrd="7" destOrd="0" parTransId="{7F4DAD9B-1F28-4219-A8C5-9E3FC8E69A0E}" sibTransId="{B5BC881A-4C37-4915-9B19-047A3FBCAE89}"/>
    <dgm:cxn modelId="{7B79D031-1878-44C0-9952-A2FD80A54C46}" type="presOf" srcId="{EA78746F-4ADF-42CE-B33B-1F089A13B3E1}" destId="{C0596A87-FE7C-478E-AB7A-F154691D8493}" srcOrd="0" destOrd="0" presId="urn:microsoft.com/office/officeart/2005/8/layout/hChevron3"/>
    <dgm:cxn modelId="{B1FC8460-2C49-4626-A85D-F90AB6089AAA}" srcId="{29BA1AF6-F1DB-4F3A-9205-3CAA6F322A89}" destId="{BE6ED022-23F1-4532-A9D4-C210DBED22F1}" srcOrd="0" destOrd="0" parTransId="{65F0662A-89C5-4122-A151-7FBBB47940D2}" sibTransId="{D312E9F0-724F-4755-9062-FB87FF17FB53}"/>
    <dgm:cxn modelId="{5E06B976-2A0F-4D31-9D97-88CF0E861D07}" srcId="{29BA1AF6-F1DB-4F3A-9205-3CAA6F322A89}" destId="{97E29D1A-FA53-462D-A3B2-83F903587CC6}" srcOrd="4" destOrd="0" parTransId="{18287477-7262-41CC-9E92-D7B54625E74F}" sibTransId="{0F376DC3-F980-4A30-8770-3E40696DDB50}"/>
    <dgm:cxn modelId="{F9561977-DEDB-41AD-9038-6846B8B2B18D}" type="presOf" srcId="{61EDE054-E82C-483F-8E17-73E562D7CF45}" destId="{41E19ED5-01E1-47D6-AAD2-EC77E37F0428}" srcOrd="0" destOrd="0" presId="urn:microsoft.com/office/officeart/2005/8/layout/hChevron3"/>
    <dgm:cxn modelId="{E282C278-B783-41E4-AFAC-492AFA13F2CE}" type="presOf" srcId="{8D51FEAC-6687-4A73-9564-953E93872947}" destId="{D97F3ED3-62A0-4864-B255-9058CB677E9E}" srcOrd="0" destOrd="0" presId="urn:microsoft.com/office/officeart/2005/8/layout/hChevron3"/>
    <dgm:cxn modelId="{68EBC97B-5D71-4A78-BD5D-1E3CA0329FC7}" type="presOf" srcId="{4499A8B4-38D9-431D-B252-65AD9610835C}" destId="{332BA504-2C92-4B86-B37E-84413E836993}" srcOrd="0" destOrd="0" presId="urn:microsoft.com/office/officeart/2005/8/layout/hChevron3"/>
    <dgm:cxn modelId="{97857D82-D30B-4D8A-A078-5179DA57B835}" srcId="{29BA1AF6-F1DB-4F3A-9205-3CAA6F322A89}" destId="{3F6F34E0-1677-4557-9294-75D68F10CCBC}" srcOrd="1" destOrd="0" parTransId="{AD262182-53B0-4D08-A0C0-A52F3833565B}" sibTransId="{BC3BE393-6C36-47D7-9757-E95818073E4E}"/>
    <dgm:cxn modelId="{AF48C492-5588-4758-A830-361B379C98F4}" srcId="{29BA1AF6-F1DB-4F3A-9205-3CAA6F322A89}" destId="{16F708B3-03F4-47A2-89F8-E3F16CD2C22B}" srcOrd="5" destOrd="0" parTransId="{7BFB03BD-84F0-4D90-8456-29A108C3AF10}" sibTransId="{C2FADAF5-E6D7-4618-A2B9-3A58F8538DAC}"/>
    <dgm:cxn modelId="{1AF6F7A7-57DD-4AEF-88DC-CE53BEF59891}" type="presOf" srcId="{3F6F34E0-1677-4557-9294-75D68F10CCBC}" destId="{070EFD77-24DF-43AE-A030-70E3904C9776}" srcOrd="0" destOrd="0" presId="urn:microsoft.com/office/officeart/2005/8/layout/hChevron3"/>
    <dgm:cxn modelId="{B09DC9AB-226E-42DF-83B4-4E227841FD13}" type="presOf" srcId="{29BA1AF6-F1DB-4F3A-9205-3CAA6F322A89}" destId="{B9DFA04F-A8BA-49DE-94A3-9F6ECC14396A}" srcOrd="0" destOrd="0" presId="urn:microsoft.com/office/officeart/2005/8/layout/hChevron3"/>
    <dgm:cxn modelId="{9D6C41B7-C6FC-4CC8-A484-EE4BB6FD43F5}" type="presOf" srcId="{16F708B3-03F4-47A2-89F8-E3F16CD2C22B}" destId="{76E75A77-9A9B-48ED-A397-A5919E02F1F0}" srcOrd="0" destOrd="0" presId="urn:microsoft.com/office/officeart/2005/8/layout/hChevron3"/>
    <dgm:cxn modelId="{85BA64D6-D231-4C96-94EA-C079D00525CD}" srcId="{29BA1AF6-F1DB-4F3A-9205-3CAA6F322A89}" destId="{4499A8B4-38D9-431D-B252-65AD9610835C}" srcOrd="6" destOrd="0" parTransId="{A63F02E6-8725-40F1-94AC-652E8A18D1E7}" sibTransId="{E63D9844-9E77-4A74-A5D1-553B3990AE98}"/>
    <dgm:cxn modelId="{A777B5DB-0366-451B-9020-148A54F65F1E}" srcId="{29BA1AF6-F1DB-4F3A-9205-3CAA6F322A89}" destId="{8D51FEAC-6687-4A73-9564-953E93872947}" srcOrd="3" destOrd="0" parTransId="{46FD824C-9F4B-41F1-BEB6-7C1776C9B120}" sibTransId="{F942E5AA-FF4F-4E83-B575-69C6D1B2EB2F}"/>
    <dgm:cxn modelId="{7A826BE5-2CD3-4E8F-9001-F03F21D52AE9}" srcId="{29BA1AF6-F1DB-4F3A-9205-3CAA6F322A89}" destId="{61EDE054-E82C-483F-8E17-73E562D7CF45}" srcOrd="2" destOrd="0" parTransId="{17412EB0-64D2-4B3C-9CF5-DC12CC2A997D}" sibTransId="{65A2D6D5-B30A-4861-9ACD-958F526B5997}"/>
    <dgm:cxn modelId="{F851A8FC-CAB0-41FF-88C8-18D6D18AF750}" type="presOf" srcId="{97E29D1A-FA53-462D-A3B2-83F903587CC6}" destId="{19B05A2C-3905-48C4-AC6F-2357EF6BC7FC}" srcOrd="0" destOrd="0" presId="urn:microsoft.com/office/officeart/2005/8/layout/hChevron3"/>
    <dgm:cxn modelId="{95643224-4CE2-42AF-93CA-2F097C4009CD}" type="presParOf" srcId="{B9DFA04F-A8BA-49DE-94A3-9F6ECC14396A}" destId="{CABC85C0-A48A-4183-BE98-3EC167404203}" srcOrd="0" destOrd="0" presId="urn:microsoft.com/office/officeart/2005/8/layout/hChevron3"/>
    <dgm:cxn modelId="{50A7CAC2-9F75-4320-8F13-C5FC07A6805E}" type="presParOf" srcId="{B9DFA04F-A8BA-49DE-94A3-9F6ECC14396A}" destId="{61398340-C4CC-4111-ACF0-308E43014978}" srcOrd="1" destOrd="0" presId="urn:microsoft.com/office/officeart/2005/8/layout/hChevron3"/>
    <dgm:cxn modelId="{4B6891EC-60CF-4CD5-8055-CC609D463348}" type="presParOf" srcId="{B9DFA04F-A8BA-49DE-94A3-9F6ECC14396A}" destId="{070EFD77-24DF-43AE-A030-70E3904C9776}" srcOrd="2" destOrd="0" presId="urn:microsoft.com/office/officeart/2005/8/layout/hChevron3"/>
    <dgm:cxn modelId="{59301B0F-5AA7-4A3D-A9B9-8758CCD9F0E5}" type="presParOf" srcId="{B9DFA04F-A8BA-49DE-94A3-9F6ECC14396A}" destId="{9E6E41ED-1567-4750-B54A-E55F1603A8A0}" srcOrd="3" destOrd="0" presId="urn:microsoft.com/office/officeart/2005/8/layout/hChevron3"/>
    <dgm:cxn modelId="{863D8C12-4576-4C2B-999E-F092105999A7}" type="presParOf" srcId="{B9DFA04F-A8BA-49DE-94A3-9F6ECC14396A}" destId="{41E19ED5-01E1-47D6-AAD2-EC77E37F0428}" srcOrd="4" destOrd="0" presId="urn:microsoft.com/office/officeart/2005/8/layout/hChevron3"/>
    <dgm:cxn modelId="{ACBB1A31-5FDE-4880-A9F5-FEF0DD68FAD2}" type="presParOf" srcId="{B9DFA04F-A8BA-49DE-94A3-9F6ECC14396A}" destId="{67D3C564-227F-4703-8734-92FA3F2A87B8}" srcOrd="5" destOrd="0" presId="urn:microsoft.com/office/officeart/2005/8/layout/hChevron3"/>
    <dgm:cxn modelId="{38E55977-F3A2-4B63-BD32-E98851B66E69}" type="presParOf" srcId="{B9DFA04F-A8BA-49DE-94A3-9F6ECC14396A}" destId="{D97F3ED3-62A0-4864-B255-9058CB677E9E}" srcOrd="6" destOrd="0" presId="urn:microsoft.com/office/officeart/2005/8/layout/hChevron3"/>
    <dgm:cxn modelId="{D00D1D05-6765-4E46-B5DF-394A3D0B916C}" type="presParOf" srcId="{B9DFA04F-A8BA-49DE-94A3-9F6ECC14396A}" destId="{107ED83C-D047-4E2F-91DF-8E86BABC1FCB}" srcOrd="7" destOrd="0" presId="urn:microsoft.com/office/officeart/2005/8/layout/hChevron3"/>
    <dgm:cxn modelId="{F0A85F58-3B31-4EF5-8717-1496DA14FA2E}" type="presParOf" srcId="{B9DFA04F-A8BA-49DE-94A3-9F6ECC14396A}" destId="{19B05A2C-3905-48C4-AC6F-2357EF6BC7FC}" srcOrd="8" destOrd="0" presId="urn:microsoft.com/office/officeart/2005/8/layout/hChevron3"/>
    <dgm:cxn modelId="{7B06CF4C-4F1B-4853-9402-89052DEE6E57}" type="presParOf" srcId="{B9DFA04F-A8BA-49DE-94A3-9F6ECC14396A}" destId="{5FD079B6-208F-45CB-B3C7-4569C59990DC}" srcOrd="9" destOrd="0" presId="urn:microsoft.com/office/officeart/2005/8/layout/hChevron3"/>
    <dgm:cxn modelId="{9EC3A9C1-4534-40DA-AE37-EEF1908710EF}" type="presParOf" srcId="{B9DFA04F-A8BA-49DE-94A3-9F6ECC14396A}" destId="{76E75A77-9A9B-48ED-A397-A5919E02F1F0}" srcOrd="10" destOrd="0" presId="urn:microsoft.com/office/officeart/2005/8/layout/hChevron3"/>
    <dgm:cxn modelId="{A80384CF-D179-4EEC-ABAE-A4D20DB9680E}" type="presParOf" srcId="{B9DFA04F-A8BA-49DE-94A3-9F6ECC14396A}" destId="{744B4274-A0F0-4E60-9180-71CC9D694D8E}" srcOrd="11" destOrd="0" presId="urn:microsoft.com/office/officeart/2005/8/layout/hChevron3"/>
    <dgm:cxn modelId="{B53D8BB0-3F62-4ACA-84E9-9BE1B3FC0C91}" type="presParOf" srcId="{B9DFA04F-A8BA-49DE-94A3-9F6ECC14396A}" destId="{332BA504-2C92-4B86-B37E-84413E836993}" srcOrd="12" destOrd="0" presId="urn:microsoft.com/office/officeart/2005/8/layout/hChevron3"/>
    <dgm:cxn modelId="{28CA7F6E-751D-4493-BB7F-730E64DC19F9}" type="presParOf" srcId="{B9DFA04F-A8BA-49DE-94A3-9F6ECC14396A}" destId="{52B0BFBD-CF52-4420-BFF3-61EA13081157}" srcOrd="13" destOrd="0" presId="urn:microsoft.com/office/officeart/2005/8/layout/hChevron3"/>
    <dgm:cxn modelId="{F6D14662-7F3E-4205-98C7-F88D9993BF9C}" type="presParOf" srcId="{B9DFA04F-A8BA-49DE-94A3-9F6ECC14396A}" destId="{C0596A87-FE7C-478E-AB7A-F154691D8493}"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C85C0-A48A-4183-BE98-3EC167404203}">
      <dsp:nvSpPr>
        <dsp:cNvPr id="0" name=""/>
        <dsp:cNvSpPr/>
      </dsp:nvSpPr>
      <dsp:spPr>
        <a:xfrm>
          <a:off x="4739" y="0"/>
          <a:ext cx="1469335" cy="559872"/>
        </a:xfrm>
        <a:prstGeom prst="homePlate">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RESPONSIBLE, RESPECTFUL &amp; TOLLERANT</a:t>
          </a:r>
        </a:p>
      </dsp:txBody>
      <dsp:txXfrm>
        <a:off x="4739" y="0"/>
        <a:ext cx="1329367" cy="559872"/>
      </dsp:txXfrm>
    </dsp:sp>
    <dsp:sp modelId="{070EFD77-24DF-43AE-A030-70E3904C9776}">
      <dsp:nvSpPr>
        <dsp:cNvPr id="0" name=""/>
        <dsp:cNvSpPr/>
      </dsp:nvSpPr>
      <dsp:spPr>
        <a:xfrm>
          <a:off x="1180208" y="0"/>
          <a:ext cx="1469335" cy="559872"/>
        </a:xfrm>
        <a:prstGeom prst="chevron">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ACTIVE CITIZENS, INVOLVED IN PUBLIC LIFE</a:t>
          </a:r>
        </a:p>
      </dsp:txBody>
      <dsp:txXfrm>
        <a:off x="1460144" y="0"/>
        <a:ext cx="909463" cy="559872"/>
      </dsp:txXfrm>
    </dsp:sp>
    <dsp:sp modelId="{41E19ED5-01E1-47D6-AAD2-EC77E37F0428}">
      <dsp:nvSpPr>
        <dsp:cNvPr id="0" name=""/>
        <dsp:cNvSpPr/>
      </dsp:nvSpPr>
      <dsp:spPr>
        <a:xfrm>
          <a:off x="2355677" y="0"/>
          <a:ext cx="1469335" cy="559872"/>
        </a:xfrm>
        <a:prstGeom prst="chevron">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FUNDAMENTAL BRITISH </a:t>
          </a:r>
          <a:r>
            <a:rPr lang="en-GB" sz="900" kern="1200" dirty="0"/>
            <a:t>VALUES</a:t>
          </a:r>
        </a:p>
      </dsp:txBody>
      <dsp:txXfrm>
        <a:off x="2635613" y="0"/>
        <a:ext cx="909463" cy="559872"/>
      </dsp:txXfrm>
    </dsp:sp>
    <dsp:sp modelId="{D97F3ED3-62A0-4864-B255-9058CB677E9E}">
      <dsp:nvSpPr>
        <dsp:cNvPr id="0" name=""/>
        <dsp:cNvSpPr/>
      </dsp:nvSpPr>
      <dsp:spPr>
        <a:xfrm>
          <a:off x="3531145" y="0"/>
          <a:ext cx="1469335" cy="559872"/>
        </a:xfrm>
        <a:prstGeom prst="chevron">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HEALTHY BODY, HEALTHY MIND, HEALTHY RELATIONSHIPS</a:t>
          </a:r>
        </a:p>
      </dsp:txBody>
      <dsp:txXfrm>
        <a:off x="3811081" y="0"/>
        <a:ext cx="909463" cy="559872"/>
      </dsp:txXfrm>
    </dsp:sp>
    <dsp:sp modelId="{19B05A2C-3905-48C4-AC6F-2357EF6BC7FC}">
      <dsp:nvSpPr>
        <dsp:cNvPr id="0" name=""/>
        <dsp:cNvSpPr/>
      </dsp:nvSpPr>
      <dsp:spPr>
        <a:xfrm>
          <a:off x="4706614" y="0"/>
          <a:ext cx="1469335" cy="559872"/>
        </a:xfrm>
        <a:prstGeom prst="chevron">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NEXT PHASE</a:t>
          </a:r>
        </a:p>
        <a:p>
          <a:pPr marL="0" lvl="0" indent="0" algn="ctr" defTabSz="444500">
            <a:lnSpc>
              <a:spcPct val="90000"/>
            </a:lnSpc>
            <a:spcBef>
              <a:spcPct val="0"/>
            </a:spcBef>
            <a:spcAft>
              <a:spcPct val="35000"/>
            </a:spcAft>
            <a:buNone/>
          </a:pPr>
          <a:r>
            <a:rPr lang="en-GB" sz="1000" kern="1200" dirty="0"/>
            <a:t>TRANSITION </a:t>
          </a:r>
        </a:p>
      </dsp:txBody>
      <dsp:txXfrm>
        <a:off x="4986550" y="0"/>
        <a:ext cx="909463" cy="559872"/>
      </dsp:txXfrm>
    </dsp:sp>
    <dsp:sp modelId="{76E75A77-9A9B-48ED-A397-A5919E02F1F0}">
      <dsp:nvSpPr>
        <dsp:cNvPr id="0" name=""/>
        <dsp:cNvSpPr/>
      </dsp:nvSpPr>
      <dsp:spPr>
        <a:xfrm>
          <a:off x="5882083" y="0"/>
          <a:ext cx="1469335" cy="559872"/>
        </a:xfrm>
        <a:prstGeom prst="chevron">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WORK EXPERIENCE</a:t>
          </a:r>
        </a:p>
        <a:p>
          <a:pPr marL="0" lvl="0" indent="0" algn="ctr" defTabSz="444500">
            <a:lnSpc>
              <a:spcPct val="90000"/>
            </a:lnSpc>
            <a:spcBef>
              <a:spcPct val="0"/>
            </a:spcBef>
            <a:spcAft>
              <a:spcPct val="35000"/>
            </a:spcAft>
            <a:buNone/>
          </a:pPr>
          <a:r>
            <a:rPr lang="en-GB" sz="1000" kern="1200" dirty="0"/>
            <a:t>EMPLOYABILITY</a:t>
          </a:r>
        </a:p>
      </dsp:txBody>
      <dsp:txXfrm>
        <a:off x="6162019" y="0"/>
        <a:ext cx="909463" cy="559872"/>
      </dsp:txXfrm>
    </dsp:sp>
    <dsp:sp modelId="{332BA504-2C92-4B86-B37E-84413E836993}">
      <dsp:nvSpPr>
        <dsp:cNvPr id="0" name=""/>
        <dsp:cNvSpPr/>
      </dsp:nvSpPr>
      <dsp:spPr>
        <a:xfrm>
          <a:off x="7057551" y="0"/>
          <a:ext cx="1469335" cy="559872"/>
        </a:xfrm>
        <a:prstGeom prst="chevron">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DIVERSITY AND INCLUSION</a:t>
          </a:r>
        </a:p>
      </dsp:txBody>
      <dsp:txXfrm>
        <a:off x="7337487" y="0"/>
        <a:ext cx="909463" cy="559872"/>
      </dsp:txXfrm>
    </dsp:sp>
    <dsp:sp modelId="{C0596A87-FE7C-478E-AB7A-F154691D8493}">
      <dsp:nvSpPr>
        <dsp:cNvPr id="0" name=""/>
        <dsp:cNvSpPr/>
      </dsp:nvSpPr>
      <dsp:spPr>
        <a:xfrm>
          <a:off x="8233020" y="0"/>
          <a:ext cx="1469335" cy="559872"/>
        </a:xfrm>
        <a:prstGeom prst="chevron">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CHARACTER DEVELOPMENT</a:t>
          </a:r>
        </a:p>
        <a:p>
          <a:pPr marL="0" lvl="0" indent="0" algn="ctr" defTabSz="444500">
            <a:lnSpc>
              <a:spcPct val="90000"/>
            </a:lnSpc>
            <a:spcBef>
              <a:spcPct val="0"/>
            </a:spcBef>
            <a:spcAft>
              <a:spcPct val="35000"/>
            </a:spcAft>
            <a:buNone/>
          </a:pPr>
          <a:r>
            <a:rPr lang="en-GB" sz="1000" kern="1200" dirty="0"/>
            <a:t>INDIVIDUALITY</a:t>
          </a:r>
        </a:p>
      </dsp:txBody>
      <dsp:txXfrm>
        <a:off x="8512956" y="0"/>
        <a:ext cx="909463" cy="559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C85C0-A48A-4183-BE98-3EC167404203}">
      <dsp:nvSpPr>
        <dsp:cNvPr id="0" name=""/>
        <dsp:cNvSpPr/>
      </dsp:nvSpPr>
      <dsp:spPr>
        <a:xfrm>
          <a:off x="4739" y="0"/>
          <a:ext cx="1469335" cy="559872"/>
        </a:xfrm>
        <a:prstGeom prst="homePlate">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RESPONSIBLE, RESPECTFUL &amp; TOLLERANT</a:t>
          </a:r>
        </a:p>
      </dsp:txBody>
      <dsp:txXfrm>
        <a:off x="4739" y="0"/>
        <a:ext cx="1329367" cy="559872"/>
      </dsp:txXfrm>
    </dsp:sp>
    <dsp:sp modelId="{070EFD77-24DF-43AE-A030-70E3904C9776}">
      <dsp:nvSpPr>
        <dsp:cNvPr id="0" name=""/>
        <dsp:cNvSpPr/>
      </dsp:nvSpPr>
      <dsp:spPr>
        <a:xfrm>
          <a:off x="1180208" y="0"/>
          <a:ext cx="1469335" cy="559872"/>
        </a:xfrm>
        <a:prstGeom prst="chevron">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ACTIVE CITIZENS, INVOLVED IN PUBLIC LIFE</a:t>
          </a:r>
        </a:p>
      </dsp:txBody>
      <dsp:txXfrm>
        <a:off x="1460144" y="0"/>
        <a:ext cx="909463" cy="559872"/>
      </dsp:txXfrm>
    </dsp:sp>
    <dsp:sp modelId="{41E19ED5-01E1-47D6-AAD2-EC77E37F0428}">
      <dsp:nvSpPr>
        <dsp:cNvPr id="0" name=""/>
        <dsp:cNvSpPr/>
      </dsp:nvSpPr>
      <dsp:spPr>
        <a:xfrm>
          <a:off x="2355677" y="0"/>
          <a:ext cx="1469335" cy="559872"/>
        </a:xfrm>
        <a:prstGeom prst="chevron">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FUNDAMENTAL BRITISH </a:t>
          </a:r>
          <a:r>
            <a:rPr lang="en-GB" sz="900" kern="1200" dirty="0"/>
            <a:t>VALUES</a:t>
          </a:r>
        </a:p>
      </dsp:txBody>
      <dsp:txXfrm>
        <a:off x="2635613" y="0"/>
        <a:ext cx="909463" cy="559872"/>
      </dsp:txXfrm>
    </dsp:sp>
    <dsp:sp modelId="{D97F3ED3-62A0-4864-B255-9058CB677E9E}">
      <dsp:nvSpPr>
        <dsp:cNvPr id="0" name=""/>
        <dsp:cNvSpPr/>
      </dsp:nvSpPr>
      <dsp:spPr>
        <a:xfrm>
          <a:off x="3531145" y="0"/>
          <a:ext cx="1469335" cy="559872"/>
        </a:xfrm>
        <a:prstGeom prst="chevron">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HEALTHY BODY, HEALTHY MIND, HEALTHY RELATIONSHIPS</a:t>
          </a:r>
        </a:p>
      </dsp:txBody>
      <dsp:txXfrm>
        <a:off x="3811081" y="0"/>
        <a:ext cx="909463" cy="559872"/>
      </dsp:txXfrm>
    </dsp:sp>
    <dsp:sp modelId="{19B05A2C-3905-48C4-AC6F-2357EF6BC7FC}">
      <dsp:nvSpPr>
        <dsp:cNvPr id="0" name=""/>
        <dsp:cNvSpPr/>
      </dsp:nvSpPr>
      <dsp:spPr>
        <a:xfrm>
          <a:off x="4706614" y="0"/>
          <a:ext cx="1469335" cy="559872"/>
        </a:xfrm>
        <a:prstGeom prst="chevron">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NEXT PHASE</a:t>
          </a:r>
        </a:p>
        <a:p>
          <a:pPr marL="0" lvl="0" indent="0" algn="ctr" defTabSz="444500">
            <a:lnSpc>
              <a:spcPct val="90000"/>
            </a:lnSpc>
            <a:spcBef>
              <a:spcPct val="0"/>
            </a:spcBef>
            <a:spcAft>
              <a:spcPct val="35000"/>
            </a:spcAft>
            <a:buNone/>
          </a:pPr>
          <a:r>
            <a:rPr lang="en-GB" sz="1000" kern="1200" dirty="0"/>
            <a:t>TRANSITION </a:t>
          </a:r>
        </a:p>
      </dsp:txBody>
      <dsp:txXfrm>
        <a:off x="4986550" y="0"/>
        <a:ext cx="909463" cy="559872"/>
      </dsp:txXfrm>
    </dsp:sp>
    <dsp:sp modelId="{76E75A77-9A9B-48ED-A397-A5919E02F1F0}">
      <dsp:nvSpPr>
        <dsp:cNvPr id="0" name=""/>
        <dsp:cNvSpPr/>
      </dsp:nvSpPr>
      <dsp:spPr>
        <a:xfrm>
          <a:off x="5882083" y="0"/>
          <a:ext cx="1469335" cy="559872"/>
        </a:xfrm>
        <a:prstGeom prst="chevron">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WORK EXPERIENCE</a:t>
          </a:r>
        </a:p>
        <a:p>
          <a:pPr marL="0" lvl="0" indent="0" algn="ctr" defTabSz="444500">
            <a:lnSpc>
              <a:spcPct val="90000"/>
            </a:lnSpc>
            <a:spcBef>
              <a:spcPct val="0"/>
            </a:spcBef>
            <a:spcAft>
              <a:spcPct val="35000"/>
            </a:spcAft>
            <a:buNone/>
          </a:pPr>
          <a:r>
            <a:rPr lang="en-GB" sz="1000" kern="1200" dirty="0"/>
            <a:t>EMPLOYABILITY</a:t>
          </a:r>
        </a:p>
      </dsp:txBody>
      <dsp:txXfrm>
        <a:off x="6162019" y="0"/>
        <a:ext cx="909463" cy="559872"/>
      </dsp:txXfrm>
    </dsp:sp>
    <dsp:sp modelId="{332BA504-2C92-4B86-B37E-84413E836993}">
      <dsp:nvSpPr>
        <dsp:cNvPr id="0" name=""/>
        <dsp:cNvSpPr/>
      </dsp:nvSpPr>
      <dsp:spPr>
        <a:xfrm>
          <a:off x="7057551" y="0"/>
          <a:ext cx="1469335" cy="559872"/>
        </a:xfrm>
        <a:prstGeom prst="chevron">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DIVERSITY AND INCLUSION</a:t>
          </a:r>
        </a:p>
      </dsp:txBody>
      <dsp:txXfrm>
        <a:off x="7337487" y="0"/>
        <a:ext cx="909463" cy="559872"/>
      </dsp:txXfrm>
    </dsp:sp>
    <dsp:sp modelId="{C0596A87-FE7C-478E-AB7A-F154691D8493}">
      <dsp:nvSpPr>
        <dsp:cNvPr id="0" name=""/>
        <dsp:cNvSpPr/>
      </dsp:nvSpPr>
      <dsp:spPr>
        <a:xfrm>
          <a:off x="8233020" y="0"/>
          <a:ext cx="1469335" cy="559872"/>
        </a:xfrm>
        <a:prstGeom prst="chevron">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CHARACTER DEVELOPMENT</a:t>
          </a:r>
        </a:p>
        <a:p>
          <a:pPr marL="0" lvl="0" indent="0" algn="ctr" defTabSz="444500">
            <a:lnSpc>
              <a:spcPct val="90000"/>
            </a:lnSpc>
            <a:spcBef>
              <a:spcPct val="0"/>
            </a:spcBef>
            <a:spcAft>
              <a:spcPct val="35000"/>
            </a:spcAft>
            <a:buNone/>
          </a:pPr>
          <a:r>
            <a:rPr lang="en-GB" sz="1000" kern="1200" dirty="0"/>
            <a:t>INDIVIDUALITY</a:t>
          </a:r>
        </a:p>
      </dsp:txBody>
      <dsp:txXfrm>
        <a:off x="8512956" y="0"/>
        <a:ext cx="909463" cy="5598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C85C0-A48A-4183-BE98-3EC167404203}">
      <dsp:nvSpPr>
        <dsp:cNvPr id="0" name=""/>
        <dsp:cNvSpPr/>
      </dsp:nvSpPr>
      <dsp:spPr>
        <a:xfrm>
          <a:off x="4739" y="0"/>
          <a:ext cx="1469335" cy="559872"/>
        </a:xfrm>
        <a:prstGeom prst="homePlate">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RESPONSIBLE, RESPECTFUL &amp; TOLLERANT</a:t>
          </a:r>
        </a:p>
      </dsp:txBody>
      <dsp:txXfrm>
        <a:off x="4739" y="0"/>
        <a:ext cx="1329367" cy="559872"/>
      </dsp:txXfrm>
    </dsp:sp>
    <dsp:sp modelId="{070EFD77-24DF-43AE-A030-70E3904C9776}">
      <dsp:nvSpPr>
        <dsp:cNvPr id="0" name=""/>
        <dsp:cNvSpPr/>
      </dsp:nvSpPr>
      <dsp:spPr>
        <a:xfrm>
          <a:off x="1180208" y="0"/>
          <a:ext cx="1469335" cy="559872"/>
        </a:xfrm>
        <a:prstGeom prst="chevron">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ACTIVE CITIZENS, INVOLVED IN PUBLIC LIFE</a:t>
          </a:r>
        </a:p>
      </dsp:txBody>
      <dsp:txXfrm>
        <a:off x="1460144" y="0"/>
        <a:ext cx="909463" cy="559872"/>
      </dsp:txXfrm>
    </dsp:sp>
    <dsp:sp modelId="{41E19ED5-01E1-47D6-AAD2-EC77E37F0428}">
      <dsp:nvSpPr>
        <dsp:cNvPr id="0" name=""/>
        <dsp:cNvSpPr/>
      </dsp:nvSpPr>
      <dsp:spPr>
        <a:xfrm>
          <a:off x="2355677" y="0"/>
          <a:ext cx="1469335" cy="559872"/>
        </a:xfrm>
        <a:prstGeom prst="chevron">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FUNDAMENTAL BRITISH </a:t>
          </a:r>
          <a:r>
            <a:rPr lang="en-GB" sz="900" kern="1200" dirty="0"/>
            <a:t>VALUES</a:t>
          </a:r>
        </a:p>
      </dsp:txBody>
      <dsp:txXfrm>
        <a:off x="2635613" y="0"/>
        <a:ext cx="909463" cy="559872"/>
      </dsp:txXfrm>
    </dsp:sp>
    <dsp:sp modelId="{D97F3ED3-62A0-4864-B255-9058CB677E9E}">
      <dsp:nvSpPr>
        <dsp:cNvPr id="0" name=""/>
        <dsp:cNvSpPr/>
      </dsp:nvSpPr>
      <dsp:spPr>
        <a:xfrm>
          <a:off x="3531145" y="0"/>
          <a:ext cx="1469335" cy="559872"/>
        </a:xfrm>
        <a:prstGeom prst="chevron">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HEALTHY BODY, HEALTHY MIND, HEALTHY RELATIONSHIPS</a:t>
          </a:r>
        </a:p>
      </dsp:txBody>
      <dsp:txXfrm>
        <a:off x="3811081" y="0"/>
        <a:ext cx="909463" cy="559872"/>
      </dsp:txXfrm>
    </dsp:sp>
    <dsp:sp modelId="{19B05A2C-3905-48C4-AC6F-2357EF6BC7FC}">
      <dsp:nvSpPr>
        <dsp:cNvPr id="0" name=""/>
        <dsp:cNvSpPr/>
      </dsp:nvSpPr>
      <dsp:spPr>
        <a:xfrm>
          <a:off x="4706614" y="0"/>
          <a:ext cx="1469335" cy="559872"/>
        </a:xfrm>
        <a:prstGeom prst="chevron">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NEXT PHASE</a:t>
          </a:r>
        </a:p>
        <a:p>
          <a:pPr marL="0" lvl="0" indent="0" algn="ctr" defTabSz="444500">
            <a:lnSpc>
              <a:spcPct val="90000"/>
            </a:lnSpc>
            <a:spcBef>
              <a:spcPct val="0"/>
            </a:spcBef>
            <a:spcAft>
              <a:spcPct val="35000"/>
            </a:spcAft>
            <a:buNone/>
          </a:pPr>
          <a:r>
            <a:rPr lang="en-GB" sz="1000" kern="1200" dirty="0"/>
            <a:t>TRANSITION </a:t>
          </a:r>
        </a:p>
      </dsp:txBody>
      <dsp:txXfrm>
        <a:off x="4986550" y="0"/>
        <a:ext cx="909463" cy="559872"/>
      </dsp:txXfrm>
    </dsp:sp>
    <dsp:sp modelId="{76E75A77-9A9B-48ED-A397-A5919E02F1F0}">
      <dsp:nvSpPr>
        <dsp:cNvPr id="0" name=""/>
        <dsp:cNvSpPr/>
      </dsp:nvSpPr>
      <dsp:spPr>
        <a:xfrm>
          <a:off x="5882083" y="0"/>
          <a:ext cx="1469335" cy="559872"/>
        </a:xfrm>
        <a:prstGeom prst="chevron">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WORK EXPERIENCE</a:t>
          </a:r>
        </a:p>
        <a:p>
          <a:pPr marL="0" lvl="0" indent="0" algn="ctr" defTabSz="444500">
            <a:lnSpc>
              <a:spcPct val="90000"/>
            </a:lnSpc>
            <a:spcBef>
              <a:spcPct val="0"/>
            </a:spcBef>
            <a:spcAft>
              <a:spcPct val="35000"/>
            </a:spcAft>
            <a:buNone/>
          </a:pPr>
          <a:r>
            <a:rPr lang="en-GB" sz="1000" kern="1200" dirty="0"/>
            <a:t>EMPLOYABILITY</a:t>
          </a:r>
        </a:p>
      </dsp:txBody>
      <dsp:txXfrm>
        <a:off x="6162019" y="0"/>
        <a:ext cx="909463" cy="559872"/>
      </dsp:txXfrm>
    </dsp:sp>
    <dsp:sp modelId="{332BA504-2C92-4B86-B37E-84413E836993}">
      <dsp:nvSpPr>
        <dsp:cNvPr id="0" name=""/>
        <dsp:cNvSpPr/>
      </dsp:nvSpPr>
      <dsp:spPr>
        <a:xfrm>
          <a:off x="7057551" y="0"/>
          <a:ext cx="1469335" cy="559872"/>
        </a:xfrm>
        <a:prstGeom prst="chevron">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DIVERSITY AND INCLUSION</a:t>
          </a:r>
        </a:p>
      </dsp:txBody>
      <dsp:txXfrm>
        <a:off x="7337487" y="0"/>
        <a:ext cx="909463" cy="559872"/>
      </dsp:txXfrm>
    </dsp:sp>
    <dsp:sp modelId="{C0596A87-FE7C-478E-AB7A-F154691D8493}">
      <dsp:nvSpPr>
        <dsp:cNvPr id="0" name=""/>
        <dsp:cNvSpPr/>
      </dsp:nvSpPr>
      <dsp:spPr>
        <a:xfrm>
          <a:off x="8233020" y="0"/>
          <a:ext cx="1469335" cy="559872"/>
        </a:xfrm>
        <a:prstGeom prst="chevron">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CHARACTER DEVELOPMENT</a:t>
          </a:r>
        </a:p>
        <a:p>
          <a:pPr marL="0" lvl="0" indent="0" algn="ctr" defTabSz="444500">
            <a:lnSpc>
              <a:spcPct val="90000"/>
            </a:lnSpc>
            <a:spcBef>
              <a:spcPct val="0"/>
            </a:spcBef>
            <a:spcAft>
              <a:spcPct val="35000"/>
            </a:spcAft>
            <a:buNone/>
          </a:pPr>
          <a:r>
            <a:rPr lang="en-GB" sz="1000" kern="1200" dirty="0"/>
            <a:t>INDIVIDUALITY</a:t>
          </a:r>
        </a:p>
      </dsp:txBody>
      <dsp:txXfrm>
        <a:off x="8512956" y="0"/>
        <a:ext cx="909463" cy="5598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C85C0-A48A-4183-BE98-3EC167404203}">
      <dsp:nvSpPr>
        <dsp:cNvPr id="0" name=""/>
        <dsp:cNvSpPr/>
      </dsp:nvSpPr>
      <dsp:spPr>
        <a:xfrm>
          <a:off x="4739" y="0"/>
          <a:ext cx="1469335" cy="559872"/>
        </a:xfrm>
        <a:prstGeom prst="homePlate">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RESPONSIBLE, RESPECTFUL &amp; TOLLERANT</a:t>
          </a:r>
        </a:p>
      </dsp:txBody>
      <dsp:txXfrm>
        <a:off x="4739" y="0"/>
        <a:ext cx="1329367" cy="559872"/>
      </dsp:txXfrm>
    </dsp:sp>
    <dsp:sp modelId="{070EFD77-24DF-43AE-A030-70E3904C9776}">
      <dsp:nvSpPr>
        <dsp:cNvPr id="0" name=""/>
        <dsp:cNvSpPr/>
      </dsp:nvSpPr>
      <dsp:spPr>
        <a:xfrm>
          <a:off x="1180208" y="0"/>
          <a:ext cx="1469335" cy="559872"/>
        </a:xfrm>
        <a:prstGeom prst="chevron">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ACTIVE CITIZENS, INVOLVED IN PUBLIC LIFE</a:t>
          </a:r>
        </a:p>
      </dsp:txBody>
      <dsp:txXfrm>
        <a:off x="1460144" y="0"/>
        <a:ext cx="909463" cy="559872"/>
      </dsp:txXfrm>
    </dsp:sp>
    <dsp:sp modelId="{41E19ED5-01E1-47D6-AAD2-EC77E37F0428}">
      <dsp:nvSpPr>
        <dsp:cNvPr id="0" name=""/>
        <dsp:cNvSpPr/>
      </dsp:nvSpPr>
      <dsp:spPr>
        <a:xfrm>
          <a:off x="2355677" y="0"/>
          <a:ext cx="1469335" cy="559872"/>
        </a:xfrm>
        <a:prstGeom prst="chevron">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FUNDAMENTAL BRITISH </a:t>
          </a:r>
          <a:r>
            <a:rPr lang="en-GB" sz="900" kern="1200" dirty="0"/>
            <a:t>VALUES</a:t>
          </a:r>
        </a:p>
      </dsp:txBody>
      <dsp:txXfrm>
        <a:off x="2635613" y="0"/>
        <a:ext cx="909463" cy="559872"/>
      </dsp:txXfrm>
    </dsp:sp>
    <dsp:sp modelId="{D97F3ED3-62A0-4864-B255-9058CB677E9E}">
      <dsp:nvSpPr>
        <dsp:cNvPr id="0" name=""/>
        <dsp:cNvSpPr/>
      </dsp:nvSpPr>
      <dsp:spPr>
        <a:xfrm>
          <a:off x="3531145" y="0"/>
          <a:ext cx="1469335" cy="559872"/>
        </a:xfrm>
        <a:prstGeom prst="chevron">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HEALTHY BODY, HEALTHY MIND, HEALTHY RELATIONSHIPS</a:t>
          </a:r>
        </a:p>
      </dsp:txBody>
      <dsp:txXfrm>
        <a:off x="3811081" y="0"/>
        <a:ext cx="909463" cy="559872"/>
      </dsp:txXfrm>
    </dsp:sp>
    <dsp:sp modelId="{19B05A2C-3905-48C4-AC6F-2357EF6BC7FC}">
      <dsp:nvSpPr>
        <dsp:cNvPr id="0" name=""/>
        <dsp:cNvSpPr/>
      </dsp:nvSpPr>
      <dsp:spPr>
        <a:xfrm>
          <a:off x="4706614" y="0"/>
          <a:ext cx="1469335" cy="559872"/>
        </a:xfrm>
        <a:prstGeom prst="chevron">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NEXT PHASE</a:t>
          </a:r>
        </a:p>
        <a:p>
          <a:pPr marL="0" lvl="0" indent="0" algn="ctr" defTabSz="444500">
            <a:lnSpc>
              <a:spcPct val="90000"/>
            </a:lnSpc>
            <a:spcBef>
              <a:spcPct val="0"/>
            </a:spcBef>
            <a:spcAft>
              <a:spcPct val="35000"/>
            </a:spcAft>
            <a:buNone/>
          </a:pPr>
          <a:r>
            <a:rPr lang="en-GB" sz="1000" kern="1200" dirty="0"/>
            <a:t>TRANSITION </a:t>
          </a:r>
        </a:p>
      </dsp:txBody>
      <dsp:txXfrm>
        <a:off x="4986550" y="0"/>
        <a:ext cx="909463" cy="559872"/>
      </dsp:txXfrm>
    </dsp:sp>
    <dsp:sp modelId="{76E75A77-9A9B-48ED-A397-A5919E02F1F0}">
      <dsp:nvSpPr>
        <dsp:cNvPr id="0" name=""/>
        <dsp:cNvSpPr/>
      </dsp:nvSpPr>
      <dsp:spPr>
        <a:xfrm>
          <a:off x="5882083" y="0"/>
          <a:ext cx="1469335" cy="559872"/>
        </a:xfrm>
        <a:prstGeom prst="chevron">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WORK EXPERIENCE</a:t>
          </a:r>
        </a:p>
        <a:p>
          <a:pPr marL="0" lvl="0" indent="0" algn="ctr" defTabSz="444500">
            <a:lnSpc>
              <a:spcPct val="90000"/>
            </a:lnSpc>
            <a:spcBef>
              <a:spcPct val="0"/>
            </a:spcBef>
            <a:spcAft>
              <a:spcPct val="35000"/>
            </a:spcAft>
            <a:buNone/>
          </a:pPr>
          <a:r>
            <a:rPr lang="en-GB" sz="1000" kern="1200" dirty="0"/>
            <a:t>EMPLOYABILITY</a:t>
          </a:r>
        </a:p>
      </dsp:txBody>
      <dsp:txXfrm>
        <a:off x="6162019" y="0"/>
        <a:ext cx="909463" cy="559872"/>
      </dsp:txXfrm>
    </dsp:sp>
    <dsp:sp modelId="{332BA504-2C92-4B86-B37E-84413E836993}">
      <dsp:nvSpPr>
        <dsp:cNvPr id="0" name=""/>
        <dsp:cNvSpPr/>
      </dsp:nvSpPr>
      <dsp:spPr>
        <a:xfrm>
          <a:off x="7057551" y="0"/>
          <a:ext cx="1469335" cy="559872"/>
        </a:xfrm>
        <a:prstGeom prst="chevron">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DIVERSITY AND INCLUSION</a:t>
          </a:r>
        </a:p>
      </dsp:txBody>
      <dsp:txXfrm>
        <a:off x="7337487" y="0"/>
        <a:ext cx="909463" cy="559872"/>
      </dsp:txXfrm>
    </dsp:sp>
    <dsp:sp modelId="{C0596A87-FE7C-478E-AB7A-F154691D8493}">
      <dsp:nvSpPr>
        <dsp:cNvPr id="0" name=""/>
        <dsp:cNvSpPr/>
      </dsp:nvSpPr>
      <dsp:spPr>
        <a:xfrm>
          <a:off x="8233020" y="0"/>
          <a:ext cx="1469335" cy="559872"/>
        </a:xfrm>
        <a:prstGeom prst="chevron">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CHARACTER DEVELOPMENT</a:t>
          </a:r>
        </a:p>
        <a:p>
          <a:pPr marL="0" lvl="0" indent="0" algn="ctr" defTabSz="444500">
            <a:lnSpc>
              <a:spcPct val="90000"/>
            </a:lnSpc>
            <a:spcBef>
              <a:spcPct val="0"/>
            </a:spcBef>
            <a:spcAft>
              <a:spcPct val="35000"/>
            </a:spcAft>
            <a:buNone/>
          </a:pPr>
          <a:r>
            <a:rPr lang="en-GB" sz="1000" kern="1200" dirty="0"/>
            <a:t>INDIVIDUALITY</a:t>
          </a:r>
        </a:p>
      </dsp:txBody>
      <dsp:txXfrm>
        <a:off x="8512956" y="0"/>
        <a:ext cx="909463" cy="5598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C85C0-A48A-4183-BE98-3EC167404203}">
      <dsp:nvSpPr>
        <dsp:cNvPr id="0" name=""/>
        <dsp:cNvSpPr/>
      </dsp:nvSpPr>
      <dsp:spPr>
        <a:xfrm>
          <a:off x="4739" y="0"/>
          <a:ext cx="1469335" cy="559872"/>
        </a:xfrm>
        <a:prstGeom prst="homePlate">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RESPONSIBLE, RESPECTFUL &amp; TOLLERANT</a:t>
          </a:r>
        </a:p>
      </dsp:txBody>
      <dsp:txXfrm>
        <a:off x="4739" y="0"/>
        <a:ext cx="1329367" cy="559872"/>
      </dsp:txXfrm>
    </dsp:sp>
    <dsp:sp modelId="{070EFD77-24DF-43AE-A030-70E3904C9776}">
      <dsp:nvSpPr>
        <dsp:cNvPr id="0" name=""/>
        <dsp:cNvSpPr/>
      </dsp:nvSpPr>
      <dsp:spPr>
        <a:xfrm>
          <a:off x="1180208" y="0"/>
          <a:ext cx="1469335" cy="559872"/>
        </a:xfrm>
        <a:prstGeom prst="chevron">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ACTIVE CITIZENS, INVOLVED IN PUBLIC LIFE</a:t>
          </a:r>
        </a:p>
      </dsp:txBody>
      <dsp:txXfrm>
        <a:off x="1460144" y="0"/>
        <a:ext cx="909463" cy="559872"/>
      </dsp:txXfrm>
    </dsp:sp>
    <dsp:sp modelId="{41E19ED5-01E1-47D6-AAD2-EC77E37F0428}">
      <dsp:nvSpPr>
        <dsp:cNvPr id="0" name=""/>
        <dsp:cNvSpPr/>
      </dsp:nvSpPr>
      <dsp:spPr>
        <a:xfrm>
          <a:off x="2355677" y="0"/>
          <a:ext cx="1469335" cy="559872"/>
        </a:xfrm>
        <a:prstGeom prst="chevron">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FUNDAMENTAL BRITISH </a:t>
          </a:r>
          <a:r>
            <a:rPr lang="en-GB" sz="900" kern="1200" dirty="0"/>
            <a:t>VALUES</a:t>
          </a:r>
        </a:p>
      </dsp:txBody>
      <dsp:txXfrm>
        <a:off x="2635613" y="0"/>
        <a:ext cx="909463" cy="559872"/>
      </dsp:txXfrm>
    </dsp:sp>
    <dsp:sp modelId="{D97F3ED3-62A0-4864-B255-9058CB677E9E}">
      <dsp:nvSpPr>
        <dsp:cNvPr id="0" name=""/>
        <dsp:cNvSpPr/>
      </dsp:nvSpPr>
      <dsp:spPr>
        <a:xfrm>
          <a:off x="3531145" y="0"/>
          <a:ext cx="1469335" cy="559872"/>
        </a:xfrm>
        <a:prstGeom prst="chevron">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GB" sz="900" kern="1200" dirty="0"/>
            <a:t>HEALTHY BODY, HEALTHY MIND, HEALTHY RELATIONSHIPS</a:t>
          </a:r>
        </a:p>
      </dsp:txBody>
      <dsp:txXfrm>
        <a:off x="3811081" y="0"/>
        <a:ext cx="909463" cy="559872"/>
      </dsp:txXfrm>
    </dsp:sp>
    <dsp:sp modelId="{19B05A2C-3905-48C4-AC6F-2357EF6BC7FC}">
      <dsp:nvSpPr>
        <dsp:cNvPr id="0" name=""/>
        <dsp:cNvSpPr/>
      </dsp:nvSpPr>
      <dsp:spPr>
        <a:xfrm>
          <a:off x="4706614" y="0"/>
          <a:ext cx="1469335" cy="559872"/>
        </a:xfrm>
        <a:prstGeom prst="chevron">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NEXT PHASE</a:t>
          </a:r>
        </a:p>
        <a:p>
          <a:pPr marL="0" lvl="0" indent="0" algn="ctr" defTabSz="444500">
            <a:lnSpc>
              <a:spcPct val="90000"/>
            </a:lnSpc>
            <a:spcBef>
              <a:spcPct val="0"/>
            </a:spcBef>
            <a:spcAft>
              <a:spcPct val="35000"/>
            </a:spcAft>
            <a:buNone/>
          </a:pPr>
          <a:r>
            <a:rPr lang="en-GB" sz="1000" kern="1200" dirty="0"/>
            <a:t>TRANSITION </a:t>
          </a:r>
        </a:p>
      </dsp:txBody>
      <dsp:txXfrm>
        <a:off x="4986550" y="0"/>
        <a:ext cx="909463" cy="559872"/>
      </dsp:txXfrm>
    </dsp:sp>
    <dsp:sp modelId="{76E75A77-9A9B-48ED-A397-A5919E02F1F0}">
      <dsp:nvSpPr>
        <dsp:cNvPr id="0" name=""/>
        <dsp:cNvSpPr/>
      </dsp:nvSpPr>
      <dsp:spPr>
        <a:xfrm>
          <a:off x="5882083" y="0"/>
          <a:ext cx="1469335" cy="559872"/>
        </a:xfrm>
        <a:prstGeom prst="chevron">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WORK EXPERIENCE</a:t>
          </a:r>
        </a:p>
        <a:p>
          <a:pPr marL="0" lvl="0" indent="0" algn="ctr" defTabSz="444500">
            <a:lnSpc>
              <a:spcPct val="90000"/>
            </a:lnSpc>
            <a:spcBef>
              <a:spcPct val="0"/>
            </a:spcBef>
            <a:spcAft>
              <a:spcPct val="35000"/>
            </a:spcAft>
            <a:buNone/>
          </a:pPr>
          <a:r>
            <a:rPr lang="en-GB" sz="1000" kern="1200" dirty="0"/>
            <a:t>EMPLOYABILITY</a:t>
          </a:r>
        </a:p>
      </dsp:txBody>
      <dsp:txXfrm>
        <a:off x="6162019" y="0"/>
        <a:ext cx="909463" cy="559872"/>
      </dsp:txXfrm>
    </dsp:sp>
    <dsp:sp modelId="{332BA504-2C92-4B86-B37E-84413E836993}">
      <dsp:nvSpPr>
        <dsp:cNvPr id="0" name=""/>
        <dsp:cNvSpPr/>
      </dsp:nvSpPr>
      <dsp:spPr>
        <a:xfrm>
          <a:off x="7057551" y="0"/>
          <a:ext cx="1469335" cy="559872"/>
        </a:xfrm>
        <a:prstGeom prst="chevron">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DIVERSITY AND INCLUSION</a:t>
          </a:r>
        </a:p>
      </dsp:txBody>
      <dsp:txXfrm>
        <a:off x="7337487" y="0"/>
        <a:ext cx="909463" cy="559872"/>
      </dsp:txXfrm>
    </dsp:sp>
    <dsp:sp modelId="{C0596A87-FE7C-478E-AB7A-F154691D8493}">
      <dsp:nvSpPr>
        <dsp:cNvPr id="0" name=""/>
        <dsp:cNvSpPr/>
      </dsp:nvSpPr>
      <dsp:spPr>
        <a:xfrm>
          <a:off x="8233020" y="0"/>
          <a:ext cx="1469335" cy="559872"/>
        </a:xfrm>
        <a:prstGeom prst="chevron">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n-GB" sz="1000" kern="1200" dirty="0"/>
            <a:t>CHARACTER DEVELOPMENT</a:t>
          </a:r>
        </a:p>
        <a:p>
          <a:pPr marL="0" lvl="0" indent="0" algn="ctr" defTabSz="444500">
            <a:lnSpc>
              <a:spcPct val="90000"/>
            </a:lnSpc>
            <a:spcBef>
              <a:spcPct val="0"/>
            </a:spcBef>
            <a:spcAft>
              <a:spcPct val="35000"/>
            </a:spcAft>
            <a:buNone/>
          </a:pPr>
          <a:r>
            <a:rPr lang="en-GB" sz="1000" kern="1200" dirty="0"/>
            <a:t>INDIVIDUALITY</a:t>
          </a:r>
        </a:p>
      </dsp:txBody>
      <dsp:txXfrm>
        <a:off x="8512956" y="0"/>
        <a:ext cx="909463" cy="55987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C1D591-244C-44E7-8D89-5724A967A8B5}"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D55202-6C79-493B-8562-0AEC5AF2F574}" type="slidenum">
              <a:rPr lang="en-GB" smtClean="0"/>
              <a:t>‹#›</a:t>
            </a:fld>
            <a:endParaRPr lang="en-GB"/>
          </a:p>
        </p:txBody>
      </p:sp>
    </p:spTree>
    <p:extLst>
      <p:ext uri="{BB962C8B-B14F-4D97-AF65-F5344CB8AC3E}">
        <p14:creationId xmlns:p14="http://schemas.microsoft.com/office/powerpoint/2010/main" val="475205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C1D591-244C-44E7-8D89-5724A967A8B5}"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D55202-6C79-493B-8562-0AEC5AF2F574}" type="slidenum">
              <a:rPr lang="en-GB" smtClean="0"/>
              <a:t>‹#›</a:t>
            </a:fld>
            <a:endParaRPr lang="en-GB"/>
          </a:p>
        </p:txBody>
      </p:sp>
    </p:spTree>
    <p:extLst>
      <p:ext uri="{BB962C8B-B14F-4D97-AF65-F5344CB8AC3E}">
        <p14:creationId xmlns:p14="http://schemas.microsoft.com/office/powerpoint/2010/main" val="2046484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C1D591-244C-44E7-8D89-5724A967A8B5}"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D55202-6C79-493B-8562-0AEC5AF2F574}" type="slidenum">
              <a:rPr lang="en-GB" smtClean="0"/>
              <a:t>‹#›</a:t>
            </a:fld>
            <a:endParaRPr lang="en-GB"/>
          </a:p>
        </p:txBody>
      </p:sp>
    </p:spTree>
    <p:extLst>
      <p:ext uri="{BB962C8B-B14F-4D97-AF65-F5344CB8AC3E}">
        <p14:creationId xmlns:p14="http://schemas.microsoft.com/office/powerpoint/2010/main" val="27874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C1D591-244C-44E7-8D89-5724A967A8B5}"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D55202-6C79-493B-8562-0AEC5AF2F574}" type="slidenum">
              <a:rPr lang="en-GB" smtClean="0"/>
              <a:t>‹#›</a:t>
            </a:fld>
            <a:endParaRPr lang="en-GB"/>
          </a:p>
        </p:txBody>
      </p:sp>
    </p:spTree>
    <p:extLst>
      <p:ext uri="{BB962C8B-B14F-4D97-AF65-F5344CB8AC3E}">
        <p14:creationId xmlns:p14="http://schemas.microsoft.com/office/powerpoint/2010/main" val="2904684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C1D591-244C-44E7-8D89-5724A967A8B5}"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D55202-6C79-493B-8562-0AEC5AF2F574}" type="slidenum">
              <a:rPr lang="en-GB" smtClean="0"/>
              <a:t>‹#›</a:t>
            </a:fld>
            <a:endParaRPr lang="en-GB"/>
          </a:p>
        </p:txBody>
      </p:sp>
    </p:spTree>
    <p:extLst>
      <p:ext uri="{BB962C8B-B14F-4D97-AF65-F5344CB8AC3E}">
        <p14:creationId xmlns:p14="http://schemas.microsoft.com/office/powerpoint/2010/main" val="3060870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C1D591-244C-44E7-8D89-5724A967A8B5}" type="datetimeFigureOut">
              <a:rPr lang="en-GB" smtClean="0"/>
              <a:t>30/11/2023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D55202-6C79-493B-8562-0AEC5AF2F574}" type="slidenum">
              <a:rPr lang="en-GB" smtClean="0"/>
              <a:t>‹#›</a:t>
            </a:fld>
            <a:endParaRPr lang="en-GB"/>
          </a:p>
        </p:txBody>
      </p:sp>
    </p:spTree>
    <p:extLst>
      <p:ext uri="{BB962C8B-B14F-4D97-AF65-F5344CB8AC3E}">
        <p14:creationId xmlns:p14="http://schemas.microsoft.com/office/powerpoint/2010/main" val="3940226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C1D591-244C-44E7-8D89-5724A967A8B5}" type="datetimeFigureOut">
              <a:rPr lang="en-GB" smtClean="0"/>
              <a:t>30/11/2023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D55202-6C79-493B-8562-0AEC5AF2F574}" type="slidenum">
              <a:rPr lang="en-GB" smtClean="0"/>
              <a:t>‹#›</a:t>
            </a:fld>
            <a:endParaRPr lang="en-GB"/>
          </a:p>
        </p:txBody>
      </p:sp>
    </p:spTree>
    <p:extLst>
      <p:ext uri="{BB962C8B-B14F-4D97-AF65-F5344CB8AC3E}">
        <p14:creationId xmlns:p14="http://schemas.microsoft.com/office/powerpoint/2010/main" val="2875915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C1D591-244C-44E7-8D89-5724A967A8B5}" type="datetimeFigureOut">
              <a:rPr lang="en-GB" smtClean="0"/>
              <a:t>30/11/2023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D55202-6C79-493B-8562-0AEC5AF2F574}" type="slidenum">
              <a:rPr lang="en-GB" smtClean="0"/>
              <a:t>‹#›</a:t>
            </a:fld>
            <a:endParaRPr lang="en-GB"/>
          </a:p>
        </p:txBody>
      </p:sp>
    </p:spTree>
    <p:extLst>
      <p:ext uri="{BB962C8B-B14F-4D97-AF65-F5344CB8AC3E}">
        <p14:creationId xmlns:p14="http://schemas.microsoft.com/office/powerpoint/2010/main" val="144674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C1D591-244C-44E7-8D89-5724A967A8B5}" type="datetimeFigureOut">
              <a:rPr lang="en-GB" smtClean="0"/>
              <a:t>30/11/2023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D55202-6C79-493B-8562-0AEC5AF2F574}" type="slidenum">
              <a:rPr lang="en-GB" smtClean="0"/>
              <a:t>‹#›</a:t>
            </a:fld>
            <a:endParaRPr lang="en-GB"/>
          </a:p>
        </p:txBody>
      </p:sp>
    </p:spTree>
    <p:extLst>
      <p:ext uri="{BB962C8B-B14F-4D97-AF65-F5344CB8AC3E}">
        <p14:creationId xmlns:p14="http://schemas.microsoft.com/office/powerpoint/2010/main" val="77937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C1D591-244C-44E7-8D89-5724A967A8B5}" type="datetimeFigureOut">
              <a:rPr lang="en-GB" smtClean="0"/>
              <a:t>30/11/2023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D55202-6C79-493B-8562-0AEC5AF2F574}" type="slidenum">
              <a:rPr lang="en-GB" smtClean="0"/>
              <a:t>‹#›</a:t>
            </a:fld>
            <a:endParaRPr lang="en-GB"/>
          </a:p>
        </p:txBody>
      </p:sp>
    </p:spTree>
    <p:extLst>
      <p:ext uri="{BB962C8B-B14F-4D97-AF65-F5344CB8AC3E}">
        <p14:creationId xmlns:p14="http://schemas.microsoft.com/office/powerpoint/2010/main" val="3843207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C1D591-244C-44E7-8D89-5724A967A8B5}" type="datetimeFigureOut">
              <a:rPr lang="en-GB" smtClean="0"/>
              <a:t>30/11/2023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D55202-6C79-493B-8562-0AEC5AF2F574}" type="slidenum">
              <a:rPr lang="en-GB" smtClean="0"/>
              <a:t>‹#›</a:t>
            </a:fld>
            <a:endParaRPr lang="en-GB"/>
          </a:p>
        </p:txBody>
      </p:sp>
    </p:spTree>
    <p:extLst>
      <p:ext uri="{BB962C8B-B14F-4D97-AF65-F5344CB8AC3E}">
        <p14:creationId xmlns:p14="http://schemas.microsoft.com/office/powerpoint/2010/main" val="676509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1D591-244C-44E7-8D89-5724A967A8B5}" type="datetimeFigureOut">
              <a:rPr lang="en-GB" smtClean="0"/>
              <a:t>30/11/2023</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D55202-6C79-493B-8562-0AEC5AF2F574}" type="slidenum">
              <a:rPr lang="en-GB" smtClean="0"/>
              <a:t>‹#›</a:t>
            </a:fld>
            <a:endParaRPr lang="en-GB"/>
          </a:p>
        </p:txBody>
      </p:sp>
    </p:spTree>
    <p:extLst>
      <p:ext uri="{BB962C8B-B14F-4D97-AF65-F5344CB8AC3E}">
        <p14:creationId xmlns:p14="http://schemas.microsoft.com/office/powerpoint/2010/main" val="1113689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diagramData" Target="../diagrams/data1.xml"/><Relationship Id="rId12" Type="http://schemas.openxmlformats.org/officeDocument/2006/relationships/image" Target="../media/image7.png"/><Relationship Id="rId2" Type="http://schemas.openxmlformats.org/officeDocument/2006/relationships/image" Target="../media/image3.png"/><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png"/><Relationship Id="rId11" Type="http://schemas.microsoft.com/office/2007/relationships/diagramDrawing" Target="../diagrams/drawing1.xml"/><Relationship Id="rId5" Type="http://schemas.openxmlformats.org/officeDocument/2006/relationships/image" Target="../media/image6.png"/><Relationship Id="rId15" Type="http://schemas.openxmlformats.org/officeDocument/2006/relationships/image" Target="../media/image10.png"/><Relationship Id="rId10" Type="http://schemas.openxmlformats.org/officeDocument/2006/relationships/diagramColors" Target="../diagrams/colors1.xml"/><Relationship Id="rId4" Type="http://schemas.openxmlformats.org/officeDocument/2006/relationships/image" Target="../media/image5.png"/><Relationship Id="rId9" Type="http://schemas.openxmlformats.org/officeDocument/2006/relationships/diagramQuickStyle" Target="../diagrams/quickStyle1.xml"/><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diagramQuickStyle" Target="../diagrams/quickStyle2.xml"/><Relationship Id="rId12" Type="http://schemas.openxmlformats.org/officeDocument/2006/relationships/image" Target="../media/image2.png"/><Relationship Id="rId2" Type="http://schemas.openxmlformats.org/officeDocument/2006/relationships/image" Target="../media/image7.png"/><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openxmlformats.org/officeDocument/2006/relationships/image" Target="../media/image12.png"/><Relationship Id="rId5" Type="http://schemas.openxmlformats.org/officeDocument/2006/relationships/diagramData" Target="../diagrams/data2.xml"/><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1.png"/><Relationship Id="rId9" Type="http://schemas.microsoft.com/office/2007/relationships/diagramDrawing" Target="../diagrams/drawing2.xml"/><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5FFCD8F2-D9D0-B941-92E1-B2A362C72462}"/>
              </a:ext>
            </a:extLst>
          </p:cNvPr>
          <p:cNvSpPr txBox="1"/>
          <p:nvPr/>
        </p:nvSpPr>
        <p:spPr>
          <a:xfrm>
            <a:off x="70820" y="-15349"/>
            <a:ext cx="9707096" cy="3323987"/>
          </a:xfrm>
          <a:prstGeom prst="rect">
            <a:avLst/>
          </a:prstGeom>
          <a:noFill/>
        </p:spPr>
        <p:txBody>
          <a:bodyPr wrap="square" rtlCol="0">
            <a:spAutoFit/>
          </a:bodyPr>
          <a:lstStyle/>
          <a:p>
            <a:r>
              <a:rPr lang="en-GB" sz="9600" dirty="0">
                <a:solidFill>
                  <a:schemeClr val="tx2">
                    <a:lumMod val="40000"/>
                    <a:lumOff val="60000"/>
                  </a:schemeClr>
                </a:solidFill>
                <a:latin typeface="Impact" panose="020B0806030902050204" pitchFamily="34" charset="0"/>
              </a:rPr>
              <a:t>PERSONAL</a:t>
            </a:r>
          </a:p>
          <a:p>
            <a:r>
              <a:rPr lang="en-GB" sz="9600" dirty="0">
                <a:solidFill>
                  <a:srgbClr val="11B0D8"/>
                </a:solidFill>
                <a:latin typeface="Impact" panose="020B0806030902050204" pitchFamily="34" charset="0"/>
              </a:rPr>
              <a:t>DEVELOPMENT</a:t>
            </a:r>
          </a:p>
          <a:p>
            <a:endParaRPr lang="en-GB" dirty="0"/>
          </a:p>
        </p:txBody>
      </p:sp>
      <p:grpSp>
        <p:nvGrpSpPr>
          <p:cNvPr id="32" name="Group 31">
            <a:extLst>
              <a:ext uri="{FF2B5EF4-FFF2-40B4-BE49-F238E27FC236}">
                <a16:creationId xmlns:a16="http://schemas.microsoft.com/office/drawing/2014/main" id="{8B6E9DAB-7808-8561-7C6F-510B6D207AD0}"/>
              </a:ext>
            </a:extLst>
          </p:cNvPr>
          <p:cNvGrpSpPr/>
          <p:nvPr/>
        </p:nvGrpSpPr>
        <p:grpSpPr>
          <a:xfrm>
            <a:off x="319206" y="3138008"/>
            <a:ext cx="3452694" cy="3452694"/>
            <a:chOff x="2492096" y="1278967"/>
            <a:chExt cx="1873808" cy="1873808"/>
          </a:xfrm>
        </p:grpSpPr>
        <p:sp>
          <p:nvSpPr>
            <p:cNvPr id="33" name="Oval 32">
              <a:extLst>
                <a:ext uri="{FF2B5EF4-FFF2-40B4-BE49-F238E27FC236}">
                  <a16:creationId xmlns:a16="http://schemas.microsoft.com/office/drawing/2014/main" id="{056F822A-5DDE-4B3C-9D6C-5DA72242DD95}"/>
                </a:ext>
              </a:extLst>
            </p:cNvPr>
            <p:cNvSpPr/>
            <p:nvPr/>
          </p:nvSpPr>
          <p:spPr>
            <a:xfrm>
              <a:off x="2492096" y="1278967"/>
              <a:ext cx="1873808" cy="1873808"/>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4" name="Picture 33">
              <a:extLst>
                <a:ext uri="{FF2B5EF4-FFF2-40B4-BE49-F238E27FC236}">
                  <a16:creationId xmlns:a16="http://schemas.microsoft.com/office/drawing/2014/main" id="{DB67CD09-E66A-DD61-AD9F-4A39A722E475}"/>
                </a:ext>
              </a:extLst>
            </p:cNvPr>
            <p:cNvPicPr>
              <a:picLocks noChangeAspect="1"/>
            </p:cNvPicPr>
            <p:nvPr/>
          </p:nvPicPr>
          <p:blipFill>
            <a:blip r:embed="rId2"/>
            <a:stretch>
              <a:fillRect/>
            </a:stretch>
          </p:blipFill>
          <p:spPr>
            <a:xfrm>
              <a:off x="2502276" y="1331539"/>
              <a:ext cx="1813487" cy="1785253"/>
            </a:xfrm>
            <a:prstGeom prst="rect">
              <a:avLst/>
            </a:prstGeom>
          </p:spPr>
        </p:pic>
      </p:grpSp>
      <p:pic>
        <p:nvPicPr>
          <p:cNvPr id="3" name="Picture 2">
            <a:extLst>
              <a:ext uri="{FF2B5EF4-FFF2-40B4-BE49-F238E27FC236}">
                <a16:creationId xmlns:a16="http://schemas.microsoft.com/office/drawing/2014/main" id="{BD9B707D-5BB7-D9D8-7440-27BA718A1B0D}"/>
              </a:ext>
            </a:extLst>
          </p:cNvPr>
          <p:cNvPicPr>
            <a:picLocks noChangeAspect="1"/>
          </p:cNvPicPr>
          <p:nvPr/>
        </p:nvPicPr>
        <p:blipFill rotWithShape="1">
          <a:blip r:embed="rId3"/>
          <a:srcRect r="19152" b="-6687"/>
          <a:stretch/>
        </p:blipFill>
        <p:spPr>
          <a:xfrm>
            <a:off x="6752452" y="238542"/>
            <a:ext cx="3025464" cy="559871"/>
          </a:xfrm>
          <a:prstGeom prst="rect">
            <a:avLst/>
          </a:prstGeom>
        </p:spPr>
      </p:pic>
    </p:spTree>
    <p:extLst>
      <p:ext uri="{BB962C8B-B14F-4D97-AF65-F5344CB8AC3E}">
        <p14:creationId xmlns:p14="http://schemas.microsoft.com/office/powerpoint/2010/main" val="3522642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8031BB0-FA1D-8363-E509-BBD6BB98B88B}"/>
              </a:ext>
            </a:extLst>
          </p:cNvPr>
          <p:cNvSpPr/>
          <p:nvPr/>
        </p:nvSpPr>
        <p:spPr>
          <a:xfrm>
            <a:off x="197108" y="2952272"/>
            <a:ext cx="1437202" cy="3704548"/>
          </a:xfrm>
          <a:prstGeom prst="roundRect">
            <a:avLst>
              <a:gd name="adj" fmla="val 7121"/>
            </a:avLst>
          </a:prstGeom>
          <a:solidFill>
            <a:srgbClr val="11B0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0ABD1303-17CD-09F8-52EE-0FFA7C0D4385}"/>
              </a:ext>
            </a:extLst>
          </p:cNvPr>
          <p:cNvSpPr txBox="1"/>
          <p:nvPr/>
        </p:nvSpPr>
        <p:spPr>
          <a:xfrm>
            <a:off x="240335" y="3249320"/>
            <a:ext cx="1393974" cy="2554545"/>
          </a:xfrm>
          <a:prstGeom prst="rect">
            <a:avLst/>
          </a:prstGeom>
          <a:noFill/>
        </p:spPr>
        <p:txBody>
          <a:bodyPr wrap="square">
            <a:spAutoFit/>
          </a:bodyPr>
          <a:lstStyle/>
          <a:p>
            <a:r>
              <a:rPr lang="en-GB" sz="800" i="1" dirty="0">
                <a:latin typeface="Agency FB" panose="020B0503020202020204" pitchFamily="34" charset="0"/>
              </a:rPr>
              <a:t>Readiness for the next phase of education training or employment</a:t>
            </a:r>
          </a:p>
          <a:p>
            <a:endParaRPr lang="en-GB" sz="800" dirty="0">
              <a:latin typeface="Impact" panose="020B0806030902050204" pitchFamily="34" charset="0"/>
            </a:endParaRPr>
          </a:p>
          <a:p>
            <a:r>
              <a:rPr lang="en-GB" sz="800" dirty="0">
                <a:latin typeface="Impact" panose="020B0806030902050204" pitchFamily="34" charset="0"/>
              </a:rPr>
              <a:t>Communication </a:t>
            </a:r>
          </a:p>
          <a:p>
            <a:r>
              <a:rPr lang="en-GB" sz="800" dirty="0">
                <a:latin typeface="Agency FB" panose="020B0503020202020204" pitchFamily="34" charset="0"/>
              </a:rPr>
              <a:t>Pupils are equipped with the skills to become confident communicators. They develop in key functional skills which allow them access text, understand and interpret text and symbols and share their thoughts and opinions in a structured organised way, using a method most appropriate to them. </a:t>
            </a:r>
          </a:p>
          <a:p>
            <a:endParaRPr lang="en-GB" sz="800" dirty="0">
              <a:latin typeface="Agency FB" panose="020B0503020202020204" pitchFamily="34" charset="0"/>
            </a:endParaRPr>
          </a:p>
          <a:p>
            <a:r>
              <a:rPr lang="en-GB" sz="800" dirty="0">
                <a:latin typeface="Agency FB" panose="020B0503020202020204" pitchFamily="34" charset="0"/>
              </a:rPr>
              <a:t>Providing Personal Information / Completing Forms</a:t>
            </a:r>
          </a:p>
          <a:p>
            <a:r>
              <a:rPr lang="en-GB" sz="800" dirty="0">
                <a:latin typeface="Agency FB" panose="020B0503020202020204" pitchFamily="34" charset="0"/>
              </a:rPr>
              <a:t>Making requests and asking questions</a:t>
            </a:r>
          </a:p>
          <a:p>
            <a:r>
              <a:rPr lang="en-GB" sz="800" dirty="0">
                <a:latin typeface="Agency FB" panose="020B0503020202020204" pitchFamily="34" charset="0"/>
              </a:rPr>
              <a:t>Formulating and sharing opinions</a:t>
            </a:r>
          </a:p>
          <a:p>
            <a:r>
              <a:rPr lang="en-GB" sz="800" dirty="0">
                <a:latin typeface="Agency FB" panose="020B0503020202020204" pitchFamily="34" charset="0"/>
              </a:rPr>
              <a:t>Managing Relationships </a:t>
            </a:r>
          </a:p>
          <a:p>
            <a:r>
              <a:rPr lang="en-GB" sz="800" dirty="0">
                <a:latin typeface="Agency FB" panose="020B0503020202020204" pitchFamily="34" charset="0"/>
              </a:rPr>
              <a:t>Take part in discussions</a:t>
            </a:r>
          </a:p>
        </p:txBody>
      </p:sp>
      <p:grpSp>
        <p:nvGrpSpPr>
          <p:cNvPr id="6" name="Group 5">
            <a:extLst>
              <a:ext uri="{FF2B5EF4-FFF2-40B4-BE49-F238E27FC236}">
                <a16:creationId xmlns:a16="http://schemas.microsoft.com/office/drawing/2014/main" id="{70BD0F07-5C54-1539-379D-BA6943626873}"/>
              </a:ext>
            </a:extLst>
          </p:cNvPr>
          <p:cNvGrpSpPr/>
          <p:nvPr/>
        </p:nvGrpSpPr>
        <p:grpSpPr>
          <a:xfrm>
            <a:off x="170615" y="1755770"/>
            <a:ext cx="1463694" cy="1463694"/>
            <a:chOff x="162837" y="2393966"/>
            <a:chExt cx="1873808" cy="1873808"/>
          </a:xfrm>
        </p:grpSpPr>
        <p:sp>
          <p:nvSpPr>
            <p:cNvPr id="7" name="Oval 6">
              <a:extLst>
                <a:ext uri="{FF2B5EF4-FFF2-40B4-BE49-F238E27FC236}">
                  <a16:creationId xmlns:a16="http://schemas.microsoft.com/office/drawing/2014/main" id="{D6A9E046-C3B2-9DD0-CC20-6A99E008B51F}"/>
                </a:ext>
              </a:extLst>
            </p:cNvPr>
            <p:cNvSpPr/>
            <p:nvPr/>
          </p:nvSpPr>
          <p:spPr>
            <a:xfrm>
              <a:off x="162837" y="2393966"/>
              <a:ext cx="1873808" cy="1873808"/>
            </a:xfrm>
            <a:prstGeom prst="ellipse">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5640E4DF-DA0C-C74F-55EE-052099198E07}"/>
                </a:ext>
              </a:extLst>
            </p:cNvPr>
            <p:cNvPicPr>
              <a:picLocks noChangeAspect="1"/>
            </p:cNvPicPr>
            <p:nvPr/>
          </p:nvPicPr>
          <p:blipFill>
            <a:blip r:embed="rId2"/>
            <a:stretch>
              <a:fillRect/>
            </a:stretch>
          </p:blipFill>
          <p:spPr>
            <a:xfrm>
              <a:off x="196762" y="2450333"/>
              <a:ext cx="1786139" cy="1762637"/>
            </a:xfrm>
            <a:prstGeom prst="rect">
              <a:avLst/>
            </a:prstGeom>
          </p:spPr>
        </p:pic>
      </p:grpSp>
      <p:cxnSp>
        <p:nvCxnSpPr>
          <p:cNvPr id="9" name="Straight Connector 8">
            <a:extLst>
              <a:ext uri="{FF2B5EF4-FFF2-40B4-BE49-F238E27FC236}">
                <a16:creationId xmlns:a16="http://schemas.microsoft.com/office/drawing/2014/main" id="{FA8F58CD-E8B3-648B-65AB-C8E45CC47423}"/>
              </a:ext>
            </a:extLst>
          </p:cNvPr>
          <p:cNvCxnSpPr/>
          <p:nvPr/>
        </p:nvCxnSpPr>
        <p:spPr>
          <a:xfrm>
            <a:off x="305980" y="4945668"/>
            <a:ext cx="1151715"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4BF03C2F-D6A9-E04C-729B-E39A1B50E553}"/>
              </a:ext>
            </a:extLst>
          </p:cNvPr>
          <p:cNvCxnSpPr/>
          <p:nvPr/>
        </p:nvCxnSpPr>
        <p:spPr>
          <a:xfrm>
            <a:off x="305980" y="3623526"/>
            <a:ext cx="1151715" cy="0"/>
          </a:xfrm>
          <a:prstGeom prst="line">
            <a:avLst/>
          </a:prstGeom>
        </p:spPr>
        <p:style>
          <a:lnRef idx="1">
            <a:schemeClr val="dk1"/>
          </a:lnRef>
          <a:fillRef idx="0">
            <a:schemeClr val="dk1"/>
          </a:fillRef>
          <a:effectRef idx="0">
            <a:schemeClr val="dk1"/>
          </a:effectRef>
          <a:fontRef idx="minor">
            <a:schemeClr val="tx1"/>
          </a:fontRef>
        </p:style>
      </p:cxnSp>
      <p:sp>
        <p:nvSpPr>
          <p:cNvPr id="11" name="Rectangle: Rounded Corners 10">
            <a:extLst>
              <a:ext uri="{FF2B5EF4-FFF2-40B4-BE49-F238E27FC236}">
                <a16:creationId xmlns:a16="http://schemas.microsoft.com/office/drawing/2014/main" id="{A9A4E40C-CA9A-CED2-823E-4C202ED71AFA}"/>
              </a:ext>
            </a:extLst>
          </p:cNvPr>
          <p:cNvSpPr/>
          <p:nvPr/>
        </p:nvSpPr>
        <p:spPr>
          <a:xfrm>
            <a:off x="1798622" y="1766331"/>
            <a:ext cx="1437202" cy="3886925"/>
          </a:xfrm>
          <a:prstGeom prst="roundRect">
            <a:avLst>
              <a:gd name="adj" fmla="val 7121"/>
            </a:avLst>
          </a:prstGeom>
          <a:solidFill>
            <a:srgbClr val="11B0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649540CA-FED1-B9E7-E4AE-04D2E6960A92}"/>
              </a:ext>
            </a:extLst>
          </p:cNvPr>
          <p:cNvSpPr txBox="1"/>
          <p:nvPr/>
        </p:nvSpPr>
        <p:spPr>
          <a:xfrm>
            <a:off x="1820236" y="1804793"/>
            <a:ext cx="1393974" cy="3046988"/>
          </a:xfrm>
          <a:prstGeom prst="rect">
            <a:avLst/>
          </a:prstGeom>
          <a:noFill/>
        </p:spPr>
        <p:txBody>
          <a:bodyPr wrap="square">
            <a:spAutoFit/>
          </a:bodyPr>
          <a:lstStyle/>
          <a:p>
            <a:r>
              <a:rPr lang="en-GB" sz="800" i="1" dirty="0">
                <a:latin typeface="Agency FB" panose="020B0503020202020204" pitchFamily="34" charset="0"/>
              </a:rPr>
              <a:t>Responsible, respectful and active citizens.</a:t>
            </a:r>
          </a:p>
          <a:p>
            <a:r>
              <a:rPr lang="en-GB" sz="800" i="1" dirty="0">
                <a:latin typeface="Agency FB" panose="020B0503020202020204" pitchFamily="34" charset="0"/>
              </a:rPr>
              <a:t>Play their part and become actively involved in public life.</a:t>
            </a:r>
          </a:p>
          <a:p>
            <a:r>
              <a:rPr lang="en-GB" sz="800" i="1" dirty="0">
                <a:latin typeface="Agency FB" panose="020B0503020202020204" pitchFamily="34" charset="0"/>
              </a:rPr>
              <a:t>Experience of work</a:t>
            </a:r>
          </a:p>
          <a:p>
            <a:r>
              <a:rPr lang="en-GB" sz="800" i="1" dirty="0">
                <a:latin typeface="Agency FB" panose="020B0503020202020204" pitchFamily="34" charset="0"/>
              </a:rPr>
              <a:t>Active Lifestyle</a:t>
            </a:r>
          </a:p>
          <a:p>
            <a:endParaRPr lang="en-GB" sz="800" dirty="0">
              <a:latin typeface="Impact" panose="020B0806030902050204" pitchFamily="34" charset="0"/>
            </a:endParaRPr>
          </a:p>
          <a:p>
            <a:r>
              <a:rPr lang="en-GB" sz="800" dirty="0">
                <a:latin typeface="Impact" panose="020B0806030902050204" pitchFamily="34" charset="0"/>
              </a:rPr>
              <a:t>Vocational Options </a:t>
            </a:r>
          </a:p>
          <a:p>
            <a:r>
              <a:rPr lang="en-GB" sz="800" dirty="0">
                <a:latin typeface="Agency FB" panose="020B0503020202020204" pitchFamily="34" charset="0"/>
              </a:rPr>
              <a:t>Pupils participate in an option that best suits their aspirations and interests. </a:t>
            </a:r>
          </a:p>
          <a:p>
            <a:r>
              <a:rPr lang="en-GB" sz="800" dirty="0">
                <a:latin typeface="Agency FB" panose="020B0503020202020204" pitchFamily="34" charset="0"/>
              </a:rPr>
              <a:t>The options are – </a:t>
            </a:r>
          </a:p>
          <a:p>
            <a:r>
              <a:rPr lang="en-GB" sz="800" dirty="0">
                <a:latin typeface="Agency FB" panose="020B0503020202020204" pitchFamily="34" charset="0"/>
              </a:rPr>
              <a:t>Work Experience</a:t>
            </a:r>
          </a:p>
          <a:p>
            <a:r>
              <a:rPr lang="en-GB" sz="800" dirty="0">
                <a:latin typeface="Agency FB" panose="020B0503020202020204" pitchFamily="34" charset="0"/>
              </a:rPr>
              <a:t>Performing Arts</a:t>
            </a:r>
          </a:p>
          <a:p>
            <a:r>
              <a:rPr lang="en-GB" sz="800" dirty="0">
                <a:latin typeface="Agency FB" panose="020B0503020202020204" pitchFamily="34" charset="0"/>
              </a:rPr>
              <a:t>Community Projects</a:t>
            </a:r>
          </a:p>
          <a:p>
            <a:r>
              <a:rPr lang="en-GB" sz="800" dirty="0">
                <a:latin typeface="Agency FB" panose="020B0503020202020204" pitchFamily="34" charset="0"/>
              </a:rPr>
              <a:t>Duke of Edinburgh</a:t>
            </a:r>
          </a:p>
          <a:p>
            <a:r>
              <a:rPr lang="en-GB" sz="800" dirty="0">
                <a:latin typeface="Agency FB" panose="020B0503020202020204" pitchFamily="34" charset="0"/>
              </a:rPr>
              <a:t>Little Deerwood Outdoor Pursuits</a:t>
            </a:r>
          </a:p>
          <a:p>
            <a:endParaRPr lang="en-GB" sz="800" dirty="0">
              <a:latin typeface="Agency FB" panose="020B0503020202020204" pitchFamily="34" charset="0"/>
            </a:endParaRPr>
          </a:p>
          <a:p>
            <a:r>
              <a:rPr lang="en-GB" sz="800" dirty="0">
                <a:latin typeface="Agency FB" panose="020B0503020202020204" pitchFamily="34" charset="0"/>
              </a:rPr>
              <a:t>This curriculum area develop employability skills, fosters and develops interests, builds resilience, encourages team work and cooperation and positively contributes to the community. </a:t>
            </a:r>
          </a:p>
        </p:txBody>
      </p:sp>
      <p:grpSp>
        <p:nvGrpSpPr>
          <p:cNvPr id="13" name="Group 12">
            <a:extLst>
              <a:ext uri="{FF2B5EF4-FFF2-40B4-BE49-F238E27FC236}">
                <a16:creationId xmlns:a16="http://schemas.microsoft.com/office/drawing/2014/main" id="{47D62ED7-A20D-EC43-0D1A-809E6678ACE4}"/>
              </a:ext>
            </a:extLst>
          </p:cNvPr>
          <p:cNvGrpSpPr/>
          <p:nvPr/>
        </p:nvGrpSpPr>
        <p:grpSpPr>
          <a:xfrm>
            <a:off x="1785376" y="5330386"/>
            <a:ext cx="1463694" cy="1463694"/>
            <a:chOff x="2314919" y="4292222"/>
            <a:chExt cx="1463694" cy="1463694"/>
          </a:xfrm>
        </p:grpSpPr>
        <p:sp>
          <p:nvSpPr>
            <p:cNvPr id="14" name="Oval 13">
              <a:extLst>
                <a:ext uri="{FF2B5EF4-FFF2-40B4-BE49-F238E27FC236}">
                  <a16:creationId xmlns:a16="http://schemas.microsoft.com/office/drawing/2014/main" id="{69549273-85AA-1867-EE40-6D673D383F03}"/>
                </a:ext>
              </a:extLst>
            </p:cNvPr>
            <p:cNvSpPr/>
            <p:nvPr/>
          </p:nvSpPr>
          <p:spPr>
            <a:xfrm>
              <a:off x="2314919" y="4292222"/>
              <a:ext cx="1463694" cy="1463694"/>
            </a:xfrm>
            <a:prstGeom prst="ellipse">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93107308-5532-2E25-3525-88DC31D85E5C}"/>
                </a:ext>
              </a:extLst>
            </p:cNvPr>
            <p:cNvPicPr>
              <a:picLocks noChangeAspect="1"/>
            </p:cNvPicPr>
            <p:nvPr/>
          </p:nvPicPr>
          <p:blipFill>
            <a:blip r:embed="rId3"/>
            <a:stretch>
              <a:fillRect/>
            </a:stretch>
          </p:blipFill>
          <p:spPr>
            <a:xfrm>
              <a:off x="2327666" y="4329575"/>
              <a:ext cx="1423461" cy="1399565"/>
            </a:xfrm>
            <a:prstGeom prst="rect">
              <a:avLst/>
            </a:prstGeom>
          </p:spPr>
        </p:pic>
      </p:grpSp>
      <p:sp>
        <p:nvSpPr>
          <p:cNvPr id="16" name="Rectangle: Rounded Corners 15">
            <a:extLst>
              <a:ext uri="{FF2B5EF4-FFF2-40B4-BE49-F238E27FC236}">
                <a16:creationId xmlns:a16="http://schemas.microsoft.com/office/drawing/2014/main" id="{FB4EC896-0976-607E-B025-E593E31FB8AE}"/>
              </a:ext>
            </a:extLst>
          </p:cNvPr>
          <p:cNvSpPr/>
          <p:nvPr/>
        </p:nvSpPr>
        <p:spPr>
          <a:xfrm>
            <a:off x="3410358" y="2952272"/>
            <a:ext cx="1437202" cy="3704548"/>
          </a:xfrm>
          <a:prstGeom prst="roundRect">
            <a:avLst>
              <a:gd name="adj" fmla="val 7121"/>
            </a:avLst>
          </a:prstGeom>
          <a:solidFill>
            <a:srgbClr val="11B0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6A1056A8-5330-FBC1-342C-7A82DA986368}"/>
              </a:ext>
            </a:extLst>
          </p:cNvPr>
          <p:cNvSpPr txBox="1"/>
          <p:nvPr/>
        </p:nvSpPr>
        <p:spPr>
          <a:xfrm>
            <a:off x="3453585" y="3249320"/>
            <a:ext cx="1393974" cy="2446824"/>
          </a:xfrm>
          <a:prstGeom prst="rect">
            <a:avLst/>
          </a:prstGeom>
          <a:noFill/>
        </p:spPr>
        <p:txBody>
          <a:bodyPr wrap="square">
            <a:spAutoFit/>
          </a:bodyPr>
          <a:lstStyle/>
          <a:p>
            <a:r>
              <a:rPr lang="en-GB" sz="800" i="1" dirty="0">
                <a:latin typeface="Agency FB" panose="020B0503020202020204" pitchFamily="34" charset="0"/>
              </a:rPr>
              <a:t>Physically healthy, active lifestyle. </a:t>
            </a:r>
          </a:p>
          <a:p>
            <a:endParaRPr lang="en-GB" sz="800" dirty="0">
              <a:latin typeface="Impact" panose="020B0806030902050204" pitchFamily="34" charset="0"/>
            </a:endParaRPr>
          </a:p>
          <a:p>
            <a:r>
              <a:rPr lang="en-GB" sz="800" dirty="0">
                <a:latin typeface="Impact" panose="020B0806030902050204" pitchFamily="34" charset="0"/>
              </a:rPr>
              <a:t>Health and Fitness</a:t>
            </a:r>
          </a:p>
          <a:p>
            <a:r>
              <a:rPr lang="en-GB" sz="800" dirty="0">
                <a:latin typeface="Agency FB" panose="020B0503020202020204" pitchFamily="34" charset="0"/>
              </a:rPr>
              <a:t>Pupils participate in Physical activities once a week and have opportunity to join a PE club every lunchtime, encouraging all pupils to stay active and keep healthy. </a:t>
            </a:r>
          </a:p>
          <a:p>
            <a:r>
              <a:rPr lang="en-GB" sz="800" dirty="0">
                <a:latin typeface="Agency FB" panose="020B0503020202020204" pitchFamily="34" charset="0"/>
              </a:rPr>
              <a:t>On alternate half terms pupils either go to the Gym an offsite provision or engage in team sports.</a:t>
            </a:r>
          </a:p>
          <a:p>
            <a:r>
              <a:rPr lang="en-GB" sz="800" dirty="0">
                <a:latin typeface="Agency FB" panose="020B0503020202020204" pitchFamily="34" charset="0"/>
              </a:rPr>
              <a:t>Pupils track their own progress at the gym working hard to beat their personal bests. </a:t>
            </a:r>
          </a:p>
          <a:p>
            <a:endParaRPr lang="en-GB" sz="800" dirty="0">
              <a:latin typeface="Agency FB" panose="020B0503020202020204" pitchFamily="34" charset="0"/>
            </a:endParaRPr>
          </a:p>
          <a:p>
            <a:r>
              <a:rPr lang="en-GB" sz="800" dirty="0">
                <a:latin typeface="Agency FB" panose="020B0503020202020204" pitchFamily="34" charset="0"/>
              </a:rPr>
              <a:t>OCR LALS – Healthy Living</a:t>
            </a:r>
          </a:p>
          <a:p>
            <a:r>
              <a:rPr lang="en-GB" sz="800" dirty="0">
                <a:latin typeface="Agency FB" panose="020B0503020202020204" pitchFamily="34" charset="0"/>
              </a:rPr>
              <a:t>OCR LALS – Using a Community Facility</a:t>
            </a:r>
          </a:p>
          <a:p>
            <a:endParaRPr lang="en-GB" sz="900" dirty="0">
              <a:latin typeface="Agency FB" panose="020B0503020202020204" pitchFamily="34" charset="0"/>
            </a:endParaRPr>
          </a:p>
        </p:txBody>
      </p:sp>
      <p:sp>
        <p:nvSpPr>
          <p:cNvPr id="18" name="Oval 17">
            <a:extLst>
              <a:ext uri="{FF2B5EF4-FFF2-40B4-BE49-F238E27FC236}">
                <a16:creationId xmlns:a16="http://schemas.microsoft.com/office/drawing/2014/main" id="{B929C387-3EA5-15F5-912F-8C40D8F232AB}"/>
              </a:ext>
            </a:extLst>
          </p:cNvPr>
          <p:cNvSpPr/>
          <p:nvPr/>
        </p:nvSpPr>
        <p:spPr>
          <a:xfrm>
            <a:off x="3383865" y="1755770"/>
            <a:ext cx="1463694" cy="1463694"/>
          </a:xfrm>
          <a:prstGeom prst="ellipse">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9" name="Straight Connector 18">
            <a:extLst>
              <a:ext uri="{FF2B5EF4-FFF2-40B4-BE49-F238E27FC236}">
                <a16:creationId xmlns:a16="http://schemas.microsoft.com/office/drawing/2014/main" id="{CB81BAF9-B6F0-244C-BD7E-DE11DA3D8826}"/>
              </a:ext>
            </a:extLst>
          </p:cNvPr>
          <p:cNvCxnSpPr/>
          <p:nvPr/>
        </p:nvCxnSpPr>
        <p:spPr>
          <a:xfrm>
            <a:off x="3539854" y="5071453"/>
            <a:ext cx="1151715"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B0AABFBE-C70F-ECF9-3547-25EB561C4A7A}"/>
              </a:ext>
            </a:extLst>
          </p:cNvPr>
          <p:cNvCxnSpPr/>
          <p:nvPr/>
        </p:nvCxnSpPr>
        <p:spPr>
          <a:xfrm>
            <a:off x="3539854" y="3497998"/>
            <a:ext cx="1151715" cy="0"/>
          </a:xfrm>
          <a:prstGeom prst="line">
            <a:avLst/>
          </a:prstGeom>
        </p:spPr>
        <p:style>
          <a:lnRef idx="1">
            <a:schemeClr val="dk1"/>
          </a:lnRef>
          <a:fillRef idx="0">
            <a:schemeClr val="dk1"/>
          </a:fillRef>
          <a:effectRef idx="0">
            <a:schemeClr val="dk1"/>
          </a:effectRef>
          <a:fontRef idx="minor">
            <a:schemeClr val="tx1"/>
          </a:fontRef>
        </p:style>
      </p:cxnSp>
      <p:sp>
        <p:nvSpPr>
          <p:cNvPr id="21" name="Rectangle: Rounded Corners 20">
            <a:extLst>
              <a:ext uri="{FF2B5EF4-FFF2-40B4-BE49-F238E27FC236}">
                <a16:creationId xmlns:a16="http://schemas.microsoft.com/office/drawing/2014/main" id="{47037067-08B5-B18D-3F94-885328A4AA0F}"/>
              </a:ext>
            </a:extLst>
          </p:cNvPr>
          <p:cNvSpPr/>
          <p:nvPr/>
        </p:nvSpPr>
        <p:spPr>
          <a:xfrm>
            <a:off x="5008846" y="1742516"/>
            <a:ext cx="1437202" cy="3886925"/>
          </a:xfrm>
          <a:prstGeom prst="roundRect">
            <a:avLst>
              <a:gd name="adj" fmla="val 7121"/>
            </a:avLst>
          </a:prstGeom>
          <a:solidFill>
            <a:srgbClr val="11B0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18CA5E3B-B4AD-DF96-F8DA-33A6FB5C4198}"/>
              </a:ext>
            </a:extLst>
          </p:cNvPr>
          <p:cNvSpPr txBox="1"/>
          <p:nvPr/>
        </p:nvSpPr>
        <p:spPr>
          <a:xfrm>
            <a:off x="5030460" y="1746858"/>
            <a:ext cx="1393974" cy="4124206"/>
          </a:xfrm>
          <a:prstGeom prst="rect">
            <a:avLst/>
          </a:prstGeom>
          <a:noFill/>
        </p:spPr>
        <p:txBody>
          <a:bodyPr wrap="square">
            <a:spAutoFit/>
          </a:bodyPr>
          <a:lstStyle/>
          <a:p>
            <a:r>
              <a:rPr lang="en-GB" sz="750" i="1" dirty="0">
                <a:latin typeface="Agency FB" panose="020B0503020202020204" pitchFamily="34" charset="0"/>
              </a:rPr>
              <a:t>Responsible, respectful and active citizens.</a:t>
            </a:r>
          </a:p>
          <a:p>
            <a:r>
              <a:rPr lang="en-GB" sz="750" i="1" dirty="0">
                <a:latin typeface="Agency FB" panose="020B0503020202020204" pitchFamily="34" charset="0"/>
              </a:rPr>
              <a:t>Play their part and become actively involved in public life.</a:t>
            </a:r>
          </a:p>
          <a:p>
            <a:r>
              <a:rPr lang="en-GB" sz="750" i="1" dirty="0">
                <a:latin typeface="Agency FB" panose="020B0503020202020204" pitchFamily="34" charset="0"/>
              </a:rPr>
              <a:t>Develop character – Learning eagerly and reflecting wisely.</a:t>
            </a:r>
          </a:p>
          <a:p>
            <a:r>
              <a:rPr lang="en-GB" sz="750" i="1" dirty="0">
                <a:solidFill>
                  <a:srgbClr val="242424"/>
                </a:solidFill>
                <a:latin typeface="Agency FB" panose="020B0503020202020204" pitchFamily="34" charset="0"/>
              </a:rPr>
              <a:t>U</a:t>
            </a:r>
            <a:r>
              <a:rPr lang="en-GB" sz="750" b="0" i="1" dirty="0">
                <a:solidFill>
                  <a:srgbClr val="242424"/>
                </a:solidFill>
                <a:effectLst/>
                <a:latin typeface="Agency FB" panose="020B0503020202020204" pitchFamily="34" charset="0"/>
              </a:rPr>
              <a:t>nderstanding that difference is a positive, not a negative, and that individual characteristics make people unique </a:t>
            </a:r>
          </a:p>
          <a:p>
            <a:endParaRPr lang="en-GB" sz="700" dirty="0">
              <a:latin typeface="Impact" panose="020B0806030902050204" pitchFamily="34" charset="0"/>
            </a:endParaRPr>
          </a:p>
          <a:p>
            <a:r>
              <a:rPr lang="en-GB" sz="800" dirty="0">
                <a:latin typeface="Impact" panose="020B0806030902050204" pitchFamily="34" charset="0"/>
              </a:rPr>
              <a:t>PSHCE</a:t>
            </a:r>
          </a:p>
          <a:p>
            <a:r>
              <a:rPr lang="en-GB" sz="800" dirty="0">
                <a:latin typeface="Agency FB" panose="020B0503020202020204" pitchFamily="34" charset="0"/>
              </a:rPr>
              <a:t>Pupils cover a broad and age appropriate PSHCE program that equips them with the knowledge and understanding to be safe well informed problem solvers and critical thinkers. They learn respect and tolerance through looking at diversity and positive relationships.  </a:t>
            </a:r>
          </a:p>
          <a:p>
            <a:endParaRPr lang="en-GB" sz="700" dirty="0">
              <a:latin typeface="Agency FB" panose="020B0503020202020204" pitchFamily="34" charset="0"/>
            </a:endParaRPr>
          </a:p>
          <a:p>
            <a:r>
              <a:rPr lang="en-GB" sz="800" dirty="0">
                <a:latin typeface="Agency FB" panose="020B0503020202020204" pitchFamily="34" charset="0"/>
              </a:rPr>
              <a:t>Healthy respectful Relationships</a:t>
            </a:r>
          </a:p>
          <a:p>
            <a:r>
              <a:rPr lang="en-GB" sz="800" dirty="0">
                <a:latin typeface="Agency FB" panose="020B0503020202020204" pitchFamily="34" charset="0"/>
              </a:rPr>
              <a:t>LGBTQ – Diversity and inclusion</a:t>
            </a:r>
          </a:p>
          <a:p>
            <a:r>
              <a:rPr lang="en-GB" sz="800" dirty="0">
                <a:latin typeface="Agency FB" panose="020B0503020202020204" pitchFamily="34" charset="0"/>
              </a:rPr>
              <a:t>Online Safety</a:t>
            </a:r>
          </a:p>
          <a:p>
            <a:r>
              <a:rPr lang="en-GB" sz="800" dirty="0">
                <a:latin typeface="Agency FB" panose="020B0503020202020204" pitchFamily="34" charset="0"/>
              </a:rPr>
              <a:t>Keeping Safe – Problem solving in the community </a:t>
            </a:r>
          </a:p>
          <a:p>
            <a:r>
              <a:rPr lang="en-GB" sz="800" dirty="0">
                <a:latin typeface="Agency FB" panose="020B0503020202020204" pitchFamily="34" charset="0"/>
              </a:rPr>
              <a:t>Environmental awareness – Sustainability and climate change</a:t>
            </a:r>
          </a:p>
          <a:p>
            <a:r>
              <a:rPr lang="en-GB" sz="800" dirty="0">
                <a:latin typeface="Agency FB" panose="020B0503020202020204" pitchFamily="34" charset="0"/>
              </a:rPr>
              <a:t>Rights and Responsibilities – Rule of law, values.</a:t>
            </a:r>
          </a:p>
          <a:p>
            <a:endParaRPr lang="en-GB" sz="900" dirty="0">
              <a:latin typeface="Agency FB" panose="020B0503020202020204" pitchFamily="34" charset="0"/>
            </a:endParaRPr>
          </a:p>
          <a:p>
            <a:endParaRPr lang="en-GB" sz="900" dirty="0">
              <a:latin typeface="Agency FB" panose="020B0503020202020204" pitchFamily="34" charset="0"/>
            </a:endParaRPr>
          </a:p>
          <a:p>
            <a:endParaRPr lang="en-GB" sz="900" dirty="0">
              <a:latin typeface="Agency FB" panose="020B0503020202020204" pitchFamily="34" charset="0"/>
            </a:endParaRPr>
          </a:p>
        </p:txBody>
      </p:sp>
      <p:sp>
        <p:nvSpPr>
          <p:cNvPr id="23" name="Oval 22">
            <a:extLst>
              <a:ext uri="{FF2B5EF4-FFF2-40B4-BE49-F238E27FC236}">
                <a16:creationId xmlns:a16="http://schemas.microsoft.com/office/drawing/2014/main" id="{A2F88A18-6675-B2E4-B562-B1C4D0362CA5}"/>
              </a:ext>
            </a:extLst>
          </p:cNvPr>
          <p:cNvSpPr/>
          <p:nvPr/>
        </p:nvSpPr>
        <p:spPr>
          <a:xfrm>
            <a:off x="4995600" y="5306571"/>
            <a:ext cx="1463694" cy="1463694"/>
          </a:xfrm>
          <a:prstGeom prst="ellipse">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a:extLst>
              <a:ext uri="{FF2B5EF4-FFF2-40B4-BE49-F238E27FC236}">
                <a16:creationId xmlns:a16="http://schemas.microsoft.com/office/drawing/2014/main" id="{5408DAFF-56B0-91ED-0C15-F06D774E6B1E}"/>
              </a:ext>
            </a:extLst>
          </p:cNvPr>
          <p:cNvPicPr>
            <a:picLocks noChangeAspect="1"/>
          </p:cNvPicPr>
          <p:nvPr/>
        </p:nvPicPr>
        <p:blipFill>
          <a:blip r:embed="rId4"/>
          <a:stretch>
            <a:fillRect/>
          </a:stretch>
        </p:blipFill>
        <p:spPr>
          <a:xfrm>
            <a:off x="5026462" y="5348775"/>
            <a:ext cx="1393974" cy="1380713"/>
          </a:xfrm>
          <a:prstGeom prst="rect">
            <a:avLst/>
          </a:prstGeom>
        </p:spPr>
      </p:pic>
      <p:cxnSp>
        <p:nvCxnSpPr>
          <p:cNvPr id="25" name="Straight Connector 24">
            <a:extLst>
              <a:ext uri="{FF2B5EF4-FFF2-40B4-BE49-F238E27FC236}">
                <a16:creationId xmlns:a16="http://schemas.microsoft.com/office/drawing/2014/main" id="{41EA67DF-D954-D842-5F5E-CD2B49907F0D}"/>
              </a:ext>
            </a:extLst>
          </p:cNvPr>
          <p:cNvCxnSpPr/>
          <p:nvPr/>
        </p:nvCxnSpPr>
        <p:spPr>
          <a:xfrm>
            <a:off x="1894434" y="2639051"/>
            <a:ext cx="1151715"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B0DE8061-E528-6B2F-DB69-761EBDD80BC9}"/>
              </a:ext>
            </a:extLst>
          </p:cNvPr>
          <p:cNvCxnSpPr/>
          <p:nvPr/>
        </p:nvCxnSpPr>
        <p:spPr>
          <a:xfrm>
            <a:off x="1894434" y="3973271"/>
            <a:ext cx="1151715"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86EAE706-78BA-4BDB-1D00-0A0A99C3451D}"/>
              </a:ext>
            </a:extLst>
          </p:cNvPr>
          <p:cNvCxnSpPr/>
          <p:nvPr/>
        </p:nvCxnSpPr>
        <p:spPr>
          <a:xfrm>
            <a:off x="5122820" y="2981845"/>
            <a:ext cx="1151715" cy="0"/>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BBF03ED5-D7A6-9089-5A0B-96236BB08D7D}"/>
              </a:ext>
            </a:extLst>
          </p:cNvPr>
          <p:cNvCxnSpPr/>
          <p:nvPr/>
        </p:nvCxnSpPr>
        <p:spPr>
          <a:xfrm>
            <a:off x="5122820" y="4205283"/>
            <a:ext cx="1151715" cy="0"/>
          </a:xfrm>
          <a:prstGeom prst="line">
            <a:avLst/>
          </a:prstGeom>
        </p:spPr>
        <p:style>
          <a:lnRef idx="1">
            <a:schemeClr val="dk1"/>
          </a:lnRef>
          <a:fillRef idx="0">
            <a:schemeClr val="dk1"/>
          </a:fillRef>
          <a:effectRef idx="0">
            <a:schemeClr val="dk1"/>
          </a:effectRef>
          <a:fontRef idx="minor">
            <a:schemeClr val="tx1"/>
          </a:fontRef>
        </p:style>
      </p:cxnSp>
      <p:pic>
        <p:nvPicPr>
          <p:cNvPr id="29" name="Picture 28">
            <a:extLst>
              <a:ext uri="{FF2B5EF4-FFF2-40B4-BE49-F238E27FC236}">
                <a16:creationId xmlns:a16="http://schemas.microsoft.com/office/drawing/2014/main" id="{689A4DFC-6A8D-B7C4-84DD-7779FB7C2455}"/>
              </a:ext>
            </a:extLst>
          </p:cNvPr>
          <p:cNvPicPr>
            <a:picLocks noChangeAspect="1"/>
          </p:cNvPicPr>
          <p:nvPr/>
        </p:nvPicPr>
        <p:blipFill>
          <a:blip r:embed="rId5"/>
          <a:stretch>
            <a:fillRect/>
          </a:stretch>
        </p:blipFill>
        <p:spPr>
          <a:xfrm>
            <a:off x="3410357" y="1807174"/>
            <a:ext cx="1393975" cy="1370603"/>
          </a:xfrm>
          <a:prstGeom prst="rect">
            <a:avLst/>
          </a:prstGeom>
        </p:spPr>
      </p:pic>
      <p:sp>
        <p:nvSpPr>
          <p:cNvPr id="31" name="TextBox 30">
            <a:extLst>
              <a:ext uri="{FF2B5EF4-FFF2-40B4-BE49-F238E27FC236}">
                <a16:creationId xmlns:a16="http://schemas.microsoft.com/office/drawing/2014/main" id="{5FFCD8F2-D9D0-B941-92E1-B2A362C72462}"/>
              </a:ext>
            </a:extLst>
          </p:cNvPr>
          <p:cNvSpPr txBox="1"/>
          <p:nvPr/>
        </p:nvSpPr>
        <p:spPr>
          <a:xfrm>
            <a:off x="70820" y="-15349"/>
            <a:ext cx="9707096" cy="1477328"/>
          </a:xfrm>
          <a:prstGeom prst="rect">
            <a:avLst/>
          </a:prstGeom>
          <a:noFill/>
        </p:spPr>
        <p:txBody>
          <a:bodyPr wrap="square" rtlCol="0">
            <a:spAutoFit/>
          </a:bodyPr>
          <a:lstStyle/>
          <a:p>
            <a:r>
              <a:rPr lang="en-GB" sz="3600" dirty="0">
                <a:solidFill>
                  <a:schemeClr val="tx2">
                    <a:lumMod val="40000"/>
                    <a:lumOff val="60000"/>
                  </a:schemeClr>
                </a:solidFill>
                <a:latin typeface="Impact" panose="020B0806030902050204" pitchFamily="34" charset="0"/>
              </a:rPr>
              <a:t>PERSONAL</a:t>
            </a:r>
          </a:p>
          <a:p>
            <a:r>
              <a:rPr lang="en-GB" sz="3600" dirty="0">
                <a:solidFill>
                  <a:srgbClr val="11B0D8"/>
                </a:solidFill>
                <a:latin typeface="Impact" panose="020B0806030902050204" pitchFamily="34" charset="0"/>
              </a:rPr>
              <a:t>DEVELOPMENT</a:t>
            </a:r>
          </a:p>
          <a:p>
            <a:endParaRPr lang="en-GB" dirty="0"/>
          </a:p>
        </p:txBody>
      </p:sp>
      <p:grpSp>
        <p:nvGrpSpPr>
          <p:cNvPr id="32" name="Group 31">
            <a:extLst>
              <a:ext uri="{FF2B5EF4-FFF2-40B4-BE49-F238E27FC236}">
                <a16:creationId xmlns:a16="http://schemas.microsoft.com/office/drawing/2014/main" id="{8B6E9DAB-7808-8561-7C6F-510B6D207AD0}"/>
              </a:ext>
            </a:extLst>
          </p:cNvPr>
          <p:cNvGrpSpPr/>
          <p:nvPr/>
        </p:nvGrpSpPr>
        <p:grpSpPr>
          <a:xfrm>
            <a:off x="8802806" y="67455"/>
            <a:ext cx="975110" cy="975110"/>
            <a:chOff x="2492096" y="1278967"/>
            <a:chExt cx="1873808" cy="1873808"/>
          </a:xfrm>
        </p:grpSpPr>
        <p:sp>
          <p:nvSpPr>
            <p:cNvPr id="33" name="Oval 32">
              <a:extLst>
                <a:ext uri="{FF2B5EF4-FFF2-40B4-BE49-F238E27FC236}">
                  <a16:creationId xmlns:a16="http://schemas.microsoft.com/office/drawing/2014/main" id="{056F822A-5DDE-4B3C-9D6C-5DA72242DD95}"/>
                </a:ext>
              </a:extLst>
            </p:cNvPr>
            <p:cNvSpPr/>
            <p:nvPr/>
          </p:nvSpPr>
          <p:spPr>
            <a:xfrm>
              <a:off x="2492096" y="1278967"/>
              <a:ext cx="1873808" cy="1873808"/>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4" name="Picture 33">
              <a:extLst>
                <a:ext uri="{FF2B5EF4-FFF2-40B4-BE49-F238E27FC236}">
                  <a16:creationId xmlns:a16="http://schemas.microsoft.com/office/drawing/2014/main" id="{DB67CD09-E66A-DD61-AD9F-4A39A722E475}"/>
                </a:ext>
              </a:extLst>
            </p:cNvPr>
            <p:cNvPicPr>
              <a:picLocks noChangeAspect="1"/>
            </p:cNvPicPr>
            <p:nvPr/>
          </p:nvPicPr>
          <p:blipFill>
            <a:blip r:embed="rId6"/>
            <a:stretch>
              <a:fillRect/>
            </a:stretch>
          </p:blipFill>
          <p:spPr>
            <a:xfrm>
              <a:off x="2502276" y="1331539"/>
              <a:ext cx="1813487" cy="1785253"/>
            </a:xfrm>
            <a:prstGeom prst="rect">
              <a:avLst/>
            </a:prstGeom>
          </p:spPr>
        </p:pic>
      </p:grpSp>
      <p:graphicFrame>
        <p:nvGraphicFramePr>
          <p:cNvPr id="35" name="Diagram 34">
            <a:extLst>
              <a:ext uri="{FF2B5EF4-FFF2-40B4-BE49-F238E27FC236}">
                <a16:creationId xmlns:a16="http://schemas.microsoft.com/office/drawing/2014/main" id="{F9A5A918-6468-8BBD-1D8E-8C82A6C2F49C}"/>
              </a:ext>
            </a:extLst>
          </p:cNvPr>
          <p:cNvGraphicFramePr/>
          <p:nvPr/>
        </p:nvGraphicFramePr>
        <p:xfrm>
          <a:off x="128083" y="1118503"/>
          <a:ext cx="9707096" cy="5598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6" name="Rectangle: Rounded Corners 35">
            <a:extLst>
              <a:ext uri="{FF2B5EF4-FFF2-40B4-BE49-F238E27FC236}">
                <a16:creationId xmlns:a16="http://schemas.microsoft.com/office/drawing/2014/main" id="{921E2AF9-2E18-30FE-2747-37CFF77193B5}"/>
              </a:ext>
            </a:extLst>
          </p:cNvPr>
          <p:cNvSpPr/>
          <p:nvPr/>
        </p:nvSpPr>
        <p:spPr>
          <a:xfrm>
            <a:off x="6628867" y="2956993"/>
            <a:ext cx="1437202" cy="3704548"/>
          </a:xfrm>
          <a:prstGeom prst="roundRect">
            <a:avLst>
              <a:gd name="adj" fmla="val 7121"/>
            </a:avLst>
          </a:prstGeom>
          <a:solidFill>
            <a:srgbClr val="11B0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a:extLst>
              <a:ext uri="{FF2B5EF4-FFF2-40B4-BE49-F238E27FC236}">
                <a16:creationId xmlns:a16="http://schemas.microsoft.com/office/drawing/2014/main" id="{91D2400A-7908-D14D-17FF-FEAF7F88F861}"/>
              </a:ext>
            </a:extLst>
          </p:cNvPr>
          <p:cNvSpPr txBox="1"/>
          <p:nvPr/>
        </p:nvSpPr>
        <p:spPr>
          <a:xfrm>
            <a:off x="6672094" y="3254041"/>
            <a:ext cx="1393974" cy="3308598"/>
          </a:xfrm>
          <a:prstGeom prst="rect">
            <a:avLst/>
          </a:prstGeom>
          <a:noFill/>
        </p:spPr>
        <p:txBody>
          <a:bodyPr wrap="square">
            <a:spAutoFit/>
          </a:bodyPr>
          <a:lstStyle/>
          <a:p>
            <a:r>
              <a:rPr lang="en-GB" sz="800" i="1" dirty="0">
                <a:latin typeface="Agency FB" panose="020B0503020202020204" pitchFamily="34" charset="0"/>
              </a:rPr>
              <a:t>Developing Character – Learning eagerly and reflecting wisely</a:t>
            </a:r>
          </a:p>
          <a:p>
            <a:r>
              <a:rPr lang="en-GB" sz="800" i="1" dirty="0">
                <a:latin typeface="Agency FB" panose="020B0503020202020204" pitchFamily="34" charset="0"/>
              </a:rPr>
              <a:t>Experience of work</a:t>
            </a:r>
          </a:p>
          <a:p>
            <a:r>
              <a:rPr lang="en-GB" sz="800" i="1" dirty="0">
                <a:latin typeface="Agency FB" panose="020B0503020202020204" pitchFamily="34" charset="0"/>
              </a:rPr>
              <a:t>Readiness for the next phase of education training or employment. . </a:t>
            </a:r>
          </a:p>
          <a:p>
            <a:endParaRPr lang="en-GB" sz="800" dirty="0">
              <a:latin typeface="Impact" panose="020B0806030902050204" pitchFamily="34" charset="0"/>
            </a:endParaRPr>
          </a:p>
          <a:p>
            <a:r>
              <a:rPr lang="en-GB" sz="800" dirty="0">
                <a:latin typeface="Impact" panose="020B0806030902050204" pitchFamily="34" charset="0"/>
              </a:rPr>
              <a:t>EMPLOYABILITY</a:t>
            </a:r>
          </a:p>
          <a:p>
            <a:r>
              <a:rPr lang="en-GB" sz="800" dirty="0">
                <a:latin typeface="Agency FB" panose="020B0503020202020204" pitchFamily="34" charset="0"/>
              </a:rPr>
              <a:t>Pupils complete the ASDAN Employability qualification which develops a wealth of transferable employability skills knowledge and understanding. As well as subject specific skills in the development and manufacturing of high quality products pupils learn about health and safety in the workplace, employer / employee rights and responsibilities and first aid. </a:t>
            </a:r>
          </a:p>
          <a:p>
            <a:endParaRPr lang="en-GB" sz="800" dirty="0">
              <a:latin typeface="Agency FB" panose="020B0503020202020204" pitchFamily="34" charset="0"/>
            </a:endParaRPr>
          </a:p>
          <a:p>
            <a:endParaRPr lang="en-GB" sz="800" dirty="0">
              <a:latin typeface="Agency FB" panose="020B0503020202020204" pitchFamily="34" charset="0"/>
            </a:endParaRPr>
          </a:p>
          <a:p>
            <a:r>
              <a:rPr lang="en-GB" sz="800" dirty="0">
                <a:latin typeface="Agency FB" panose="020B0503020202020204" pitchFamily="34" charset="0"/>
              </a:rPr>
              <a:t>ASDAN EMPLOYABILITY</a:t>
            </a:r>
          </a:p>
          <a:p>
            <a:pPr marL="171450" indent="-171450">
              <a:buBlip>
                <a:blip r:embed="rId12">
                  <a:extLst>
                    <a:ext uri="{96DAC541-7B7A-43D3-8B79-37D633B846F1}">
                      <asvg:svgBlip xmlns:asvg="http://schemas.microsoft.com/office/drawing/2016/SVG/main" r:embed="rId13"/>
                    </a:ext>
                  </a:extLst>
                </a:blip>
              </a:buBlip>
            </a:pPr>
            <a:r>
              <a:rPr lang="en-GB" sz="800" dirty="0">
                <a:latin typeface="Agency FB" panose="020B0503020202020204" pitchFamily="34" charset="0"/>
              </a:rPr>
              <a:t>Health and Safety in the Workplace – E2</a:t>
            </a:r>
          </a:p>
          <a:p>
            <a:pPr marL="171450" indent="-171450">
              <a:buBlip>
                <a:blip r:embed="rId12">
                  <a:extLst>
                    <a:ext uri="{96DAC541-7B7A-43D3-8B79-37D633B846F1}">
                      <asvg:svgBlip xmlns:asvg="http://schemas.microsoft.com/office/drawing/2016/SVG/main" r:embed="rId13"/>
                    </a:ext>
                  </a:extLst>
                </a:blip>
              </a:buBlip>
            </a:pPr>
            <a:r>
              <a:rPr lang="en-GB" sz="800" dirty="0">
                <a:latin typeface="Agency FB" panose="020B0503020202020204" pitchFamily="34" charset="0"/>
              </a:rPr>
              <a:t>Customer Service – E2</a:t>
            </a:r>
          </a:p>
          <a:p>
            <a:endParaRPr lang="en-GB" sz="900" dirty="0">
              <a:latin typeface="Agency FB" panose="020B0503020202020204" pitchFamily="34" charset="0"/>
            </a:endParaRPr>
          </a:p>
        </p:txBody>
      </p:sp>
      <p:sp>
        <p:nvSpPr>
          <p:cNvPr id="38" name="Oval 37">
            <a:extLst>
              <a:ext uri="{FF2B5EF4-FFF2-40B4-BE49-F238E27FC236}">
                <a16:creationId xmlns:a16="http://schemas.microsoft.com/office/drawing/2014/main" id="{54BB029A-50C8-E254-C6C3-12C40936185A}"/>
              </a:ext>
            </a:extLst>
          </p:cNvPr>
          <p:cNvSpPr/>
          <p:nvPr/>
        </p:nvSpPr>
        <p:spPr>
          <a:xfrm>
            <a:off x="6602374" y="1760491"/>
            <a:ext cx="1463694" cy="1463694"/>
          </a:xfrm>
          <a:prstGeom prst="ellipse">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9" name="Straight Connector 38">
            <a:extLst>
              <a:ext uri="{FF2B5EF4-FFF2-40B4-BE49-F238E27FC236}">
                <a16:creationId xmlns:a16="http://schemas.microsoft.com/office/drawing/2014/main" id="{0F39ED83-B0D2-F073-9273-789721F76D73}"/>
              </a:ext>
            </a:extLst>
          </p:cNvPr>
          <p:cNvCxnSpPr/>
          <p:nvPr/>
        </p:nvCxnSpPr>
        <p:spPr>
          <a:xfrm>
            <a:off x="6758363" y="5635472"/>
            <a:ext cx="1151715" cy="0"/>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392121AE-A657-ACD6-D35D-692286A3ECB1}"/>
              </a:ext>
            </a:extLst>
          </p:cNvPr>
          <p:cNvCxnSpPr/>
          <p:nvPr/>
        </p:nvCxnSpPr>
        <p:spPr>
          <a:xfrm>
            <a:off x="6758363" y="3973271"/>
            <a:ext cx="1151715" cy="0"/>
          </a:xfrm>
          <a:prstGeom prst="line">
            <a:avLst/>
          </a:prstGeom>
        </p:spPr>
        <p:style>
          <a:lnRef idx="1">
            <a:schemeClr val="dk1"/>
          </a:lnRef>
          <a:fillRef idx="0">
            <a:schemeClr val="dk1"/>
          </a:fillRef>
          <a:effectRef idx="0">
            <a:schemeClr val="dk1"/>
          </a:effectRef>
          <a:fontRef idx="minor">
            <a:schemeClr val="tx1"/>
          </a:fontRef>
        </p:style>
      </p:cxnSp>
      <p:pic>
        <p:nvPicPr>
          <p:cNvPr id="42" name="Picture 41">
            <a:extLst>
              <a:ext uri="{FF2B5EF4-FFF2-40B4-BE49-F238E27FC236}">
                <a16:creationId xmlns:a16="http://schemas.microsoft.com/office/drawing/2014/main" id="{C6199D88-8D5B-E1A3-75B2-51D77E1FF31D}"/>
              </a:ext>
            </a:extLst>
          </p:cNvPr>
          <p:cNvPicPr>
            <a:picLocks noChangeAspect="1"/>
          </p:cNvPicPr>
          <p:nvPr/>
        </p:nvPicPr>
        <p:blipFill>
          <a:blip r:embed="rId14"/>
          <a:stretch>
            <a:fillRect/>
          </a:stretch>
        </p:blipFill>
        <p:spPr>
          <a:xfrm>
            <a:off x="6621449" y="1792056"/>
            <a:ext cx="1408289" cy="1393164"/>
          </a:xfrm>
          <a:prstGeom prst="rect">
            <a:avLst/>
          </a:prstGeom>
        </p:spPr>
      </p:pic>
      <p:sp>
        <p:nvSpPr>
          <p:cNvPr id="43" name="Rectangle: Rounded Corners 42">
            <a:extLst>
              <a:ext uri="{FF2B5EF4-FFF2-40B4-BE49-F238E27FC236}">
                <a16:creationId xmlns:a16="http://schemas.microsoft.com/office/drawing/2014/main" id="{985ECCFF-ABA1-B8ED-628A-714AC9BB9AAC}"/>
              </a:ext>
            </a:extLst>
          </p:cNvPr>
          <p:cNvSpPr/>
          <p:nvPr/>
        </p:nvSpPr>
        <p:spPr>
          <a:xfrm>
            <a:off x="8256477" y="1753594"/>
            <a:ext cx="1437202" cy="3886925"/>
          </a:xfrm>
          <a:prstGeom prst="roundRect">
            <a:avLst>
              <a:gd name="adj" fmla="val 7121"/>
            </a:avLst>
          </a:prstGeom>
          <a:solidFill>
            <a:srgbClr val="11B0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TextBox 43">
            <a:extLst>
              <a:ext uri="{FF2B5EF4-FFF2-40B4-BE49-F238E27FC236}">
                <a16:creationId xmlns:a16="http://schemas.microsoft.com/office/drawing/2014/main" id="{DF9ADC10-2DB8-A0D3-B037-5DF7C12F3574}"/>
              </a:ext>
            </a:extLst>
          </p:cNvPr>
          <p:cNvSpPr txBox="1"/>
          <p:nvPr/>
        </p:nvSpPr>
        <p:spPr>
          <a:xfrm>
            <a:off x="8278091" y="1792056"/>
            <a:ext cx="1393974" cy="3954929"/>
          </a:xfrm>
          <a:prstGeom prst="rect">
            <a:avLst/>
          </a:prstGeom>
          <a:noFill/>
        </p:spPr>
        <p:txBody>
          <a:bodyPr wrap="square">
            <a:spAutoFit/>
          </a:bodyPr>
          <a:lstStyle/>
          <a:p>
            <a:r>
              <a:rPr lang="en-GB" sz="800" i="1" dirty="0">
                <a:latin typeface="Agency FB" panose="020B0503020202020204" pitchFamily="34" charset="0"/>
              </a:rPr>
              <a:t>Responsible, respectful and active citizens.</a:t>
            </a:r>
          </a:p>
          <a:p>
            <a:r>
              <a:rPr lang="en-GB" sz="800" i="1" dirty="0">
                <a:latin typeface="Agency FB" panose="020B0503020202020204" pitchFamily="34" charset="0"/>
              </a:rPr>
              <a:t>Develop character – Learning eagerly and reflecting wisely.</a:t>
            </a:r>
          </a:p>
          <a:p>
            <a:endParaRPr lang="en-GB" sz="800" dirty="0">
              <a:latin typeface="Impact" panose="020B0806030902050204" pitchFamily="34" charset="0"/>
            </a:endParaRPr>
          </a:p>
          <a:p>
            <a:r>
              <a:rPr lang="en-GB" sz="800" dirty="0">
                <a:latin typeface="Impact" panose="020B0806030902050204" pitchFamily="34" charset="0"/>
              </a:rPr>
              <a:t>PERSONAL FINANCE</a:t>
            </a:r>
          </a:p>
          <a:p>
            <a:endParaRPr lang="en-GB" sz="800" dirty="0">
              <a:latin typeface="Agency FB" panose="020B0503020202020204" pitchFamily="34" charset="0"/>
            </a:endParaRPr>
          </a:p>
          <a:p>
            <a:r>
              <a:rPr lang="en-GB" sz="800" dirty="0">
                <a:latin typeface="Agency FB" panose="020B0503020202020204" pitchFamily="34" charset="0"/>
              </a:rPr>
              <a:t>Pupils develop a broad range of skills and understanding in their personal finances. They </a:t>
            </a:r>
            <a:r>
              <a:rPr lang="en-GB" sz="800" dirty="0" err="1">
                <a:latin typeface="Agency FB" panose="020B0503020202020204" pitchFamily="34" charset="0"/>
              </a:rPr>
              <a:t>aill</a:t>
            </a:r>
            <a:r>
              <a:rPr lang="en-GB" sz="800" dirty="0">
                <a:latin typeface="Agency FB" panose="020B0503020202020204" pitchFamily="34" charset="0"/>
              </a:rPr>
              <a:t> learn about their needs and wants. They will look into how to budget for things they want and things they need.</a:t>
            </a:r>
          </a:p>
          <a:p>
            <a:r>
              <a:rPr lang="en-GB" sz="800" dirty="0">
                <a:latin typeface="Agency FB" panose="020B0503020202020204" pitchFamily="34" charset="0"/>
              </a:rPr>
              <a:t>Financial safety will play a big part on the curriculum and pupils will develop an awareness of the risks and pitfalls associated with money and how to protect themselves as well as developing an understating about who they can go to for help support and advice. </a:t>
            </a:r>
          </a:p>
          <a:p>
            <a:endParaRPr lang="en-GB" sz="800" dirty="0">
              <a:latin typeface="Agency FB" panose="020B0503020202020204" pitchFamily="34" charset="0"/>
            </a:endParaRPr>
          </a:p>
          <a:p>
            <a:r>
              <a:rPr lang="en-GB" sz="800" dirty="0">
                <a:latin typeface="Agency FB" panose="020B0503020202020204" pitchFamily="34" charset="0"/>
              </a:rPr>
              <a:t>They will cover topics such as </a:t>
            </a:r>
          </a:p>
          <a:p>
            <a:pPr marL="171450" indent="-171450">
              <a:buBlip>
                <a:blip r:embed="rId12">
                  <a:extLst>
                    <a:ext uri="{96DAC541-7B7A-43D3-8B79-37D633B846F1}">
                      <asvg:svgBlip xmlns:asvg="http://schemas.microsoft.com/office/drawing/2016/SVG/main" r:embed="rId13"/>
                    </a:ext>
                  </a:extLst>
                </a:blip>
              </a:buBlip>
            </a:pPr>
            <a:r>
              <a:rPr lang="en-GB" sz="800" dirty="0">
                <a:latin typeface="Agency FB" panose="020B0503020202020204" pitchFamily="34" charset="0"/>
              </a:rPr>
              <a:t>Online shopping</a:t>
            </a:r>
          </a:p>
          <a:p>
            <a:pPr marL="171450" indent="-171450">
              <a:buBlip>
                <a:blip r:embed="rId12">
                  <a:extLst>
                    <a:ext uri="{96DAC541-7B7A-43D3-8B79-37D633B846F1}">
                      <asvg:svgBlip xmlns:asvg="http://schemas.microsoft.com/office/drawing/2016/SVG/main" r:embed="rId13"/>
                    </a:ext>
                  </a:extLst>
                </a:blip>
              </a:buBlip>
            </a:pPr>
            <a:r>
              <a:rPr lang="en-GB" sz="800" dirty="0">
                <a:latin typeface="Agency FB" panose="020B0503020202020204" pitchFamily="34" charset="0"/>
              </a:rPr>
              <a:t>Budgeting for daily living</a:t>
            </a:r>
          </a:p>
          <a:p>
            <a:pPr marL="171450" indent="-171450">
              <a:buBlip>
                <a:blip r:embed="rId12">
                  <a:extLst>
                    <a:ext uri="{96DAC541-7B7A-43D3-8B79-37D633B846F1}">
                      <asvg:svgBlip xmlns:asvg="http://schemas.microsoft.com/office/drawing/2016/SVG/main" r:embed="rId13"/>
                    </a:ext>
                  </a:extLst>
                </a:blip>
              </a:buBlip>
            </a:pPr>
            <a:r>
              <a:rPr lang="en-GB" sz="800" dirty="0">
                <a:latin typeface="Agency FB" panose="020B0503020202020204" pitchFamily="34" charset="0"/>
              </a:rPr>
              <a:t>Budgeting for hobbies and wellbeing</a:t>
            </a:r>
          </a:p>
          <a:p>
            <a:pPr marL="171450" indent="-171450">
              <a:buBlip>
                <a:blip r:embed="rId12">
                  <a:extLst>
                    <a:ext uri="{96DAC541-7B7A-43D3-8B79-37D633B846F1}">
                      <asvg:svgBlip xmlns:asvg="http://schemas.microsoft.com/office/drawing/2016/SVG/main" r:embed="rId13"/>
                    </a:ext>
                  </a:extLst>
                </a:blip>
              </a:buBlip>
            </a:pPr>
            <a:r>
              <a:rPr lang="en-GB" sz="800" dirty="0">
                <a:latin typeface="Agency FB" panose="020B0503020202020204" pitchFamily="34" charset="0"/>
              </a:rPr>
              <a:t>Risks and Control measures.</a:t>
            </a:r>
          </a:p>
          <a:p>
            <a:endParaRPr lang="en-GB" sz="900" dirty="0">
              <a:latin typeface="Agency FB" panose="020B0503020202020204" pitchFamily="34" charset="0"/>
            </a:endParaRPr>
          </a:p>
          <a:p>
            <a:endParaRPr lang="en-GB" sz="900" dirty="0">
              <a:latin typeface="Agency FB" panose="020B0503020202020204" pitchFamily="34" charset="0"/>
            </a:endParaRPr>
          </a:p>
          <a:p>
            <a:endParaRPr lang="en-GB" sz="900" dirty="0">
              <a:latin typeface="Agency FB" panose="020B0503020202020204" pitchFamily="34" charset="0"/>
            </a:endParaRPr>
          </a:p>
        </p:txBody>
      </p:sp>
      <p:sp>
        <p:nvSpPr>
          <p:cNvPr id="45" name="Oval 44">
            <a:extLst>
              <a:ext uri="{FF2B5EF4-FFF2-40B4-BE49-F238E27FC236}">
                <a16:creationId xmlns:a16="http://schemas.microsoft.com/office/drawing/2014/main" id="{81A90D6E-3B76-0538-5727-B42C7CDD3831}"/>
              </a:ext>
            </a:extLst>
          </p:cNvPr>
          <p:cNvSpPr/>
          <p:nvPr/>
        </p:nvSpPr>
        <p:spPr>
          <a:xfrm>
            <a:off x="8243231" y="5317649"/>
            <a:ext cx="1463694" cy="1463694"/>
          </a:xfrm>
          <a:prstGeom prst="ellipse">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7" name="Straight Connector 46">
            <a:extLst>
              <a:ext uri="{FF2B5EF4-FFF2-40B4-BE49-F238E27FC236}">
                <a16:creationId xmlns:a16="http://schemas.microsoft.com/office/drawing/2014/main" id="{6526C0A4-9382-EAB9-3927-4C1F0434BB1F}"/>
              </a:ext>
            </a:extLst>
          </p:cNvPr>
          <p:cNvCxnSpPr/>
          <p:nvPr/>
        </p:nvCxnSpPr>
        <p:spPr>
          <a:xfrm>
            <a:off x="8370452" y="2650129"/>
            <a:ext cx="1151715" cy="0"/>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19E674ED-81B5-7176-413F-B6CE03525C21}"/>
              </a:ext>
            </a:extLst>
          </p:cNvPr>
          <p:cNvCxnSpPr/>
          <p:nvPr/>
        </p:nvCxnSpPr>
        <p:spPr>
          <a:xfrm>
            <a:off x="8366481" y="4450431"/>
            <a:ext cx="1151715" cy="0"/>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EB5D940A-4469-C5B2-FFD6-C25DA346D384}"/>
              </a:ext>
            </a:extLst>
          </p:cNvPr>
          <p:cNvCxnSpPr>
            <a:cxnSpLocks/>
            <a:stCxn id="7" idx="6"/>
          </p:cNvCxnSpPr>
          <p:nvPr/>
        </p:nvCxnSpPr>
        <p:spPr>
          <a:xfrm>
            <a:off x="1634309" y="2487617"/>
            <a:ext cx="58877"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B4CB6D6-2F1F-2FA4-8455-AFE261104945}"/>
              </a:ext>
            </a:extLst>
          </p:cNvPr>
          <p:cNvPicPr>
            <a:picLocks noChangeAspect="1"/>
          </p:cNvPicPr>
          <p:nvPr/>
        </p:nvPicPr>
        <p:blipFill>
          <a:blip r:embed="rId15"/>
          <a:stretch>
            <a:fillRect/>
          </a:stretch>
        </p:blipFill>
        <p:spPr>
          <a:xfrm>
            <a:off x="8272846" y="5359788"/>
            <a:ext cx="1400770" cy="1383231"/>
          </a:xfrm>
          <a:prstGeom prst="rect">
            <a:avLst/>
          </a:prstGeom>
        </p:spPr>
      </p:pic>
      <p:pic>
        <p:nvPicPr>
          <p:cNvPr id="3" name="Picture 2">
            <a:extLst>
              <a:ext uri="{FF2B5EF4-FFF2-40B4-BE49-F238E27FC236}">
                <a16:creationId xmlns:a16="http://schemas.microsoft.com/office/drawing/2014/main" id="{BD9B707D-5BB7-D9D8-7440-27BA718A1B0D}"/>
              </a:ext>
            </a:extLst>
          </p:cNvPr>
          <p:cNvPicPr>
            <a:picLocks noChangeAspect="1"/>
          </p:cNvPicPr>
          <p:nvPr/>
        </p:nvPicPr>
        <p:blipFill rotWithShape="1">
          <a:blip r:embed="rId16"/>
          <a:srcRect r="19152" b="-6687"/>
          <a:stretch/>
        </p:blipFill>
        <p:spPr>
          <a:xfrm>
            <a:off x="5752674" y="251242"/>
            <a:ext cx="3025464" cy="559871"/>
          </a:xfrm>
          <a:prstGeom prst="rect">
            <a:avLst/>
          </a:prstGeom>
        </p:spPr>
      </p:pic>
    </p:spTree>
    <p:extLst>
      <p:ext uri="{BB962C8B-B14F-4D97-AF65-F5344CB8AC3E}">
        <p14:creationId xmlns:p14="http://schemas.microsoft.com/office/powerpoint/2010/main" val="3165740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8031BB0-FA1D-8363-E509-BBD6BB98B88B}"/>
              </a:ext>
            </a:extLst>
          </p:cNvPr>
          <p:cNvSpPr/>
          <p:nvPr/>
        </p:nvSpPr>
        <p:spPr>
          <a:xfrm>
            <a:off x="197108" y="2952272"/>
            <a:ext cx="1437202" cy="3704548"/>
          </a:xfrm>
          <a:prstGeom prst="roundRect">
            <a:avLst>
              <a:gd name="adj" fmla="val 7121"/>
            </a:avLst>
          </a:prstGeom>
          <a:solidFill>
            <a:srgbClr val="11B0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0ABD1303-17CD-09F8-52EE-0FFA7C0D4385}"/>
              </a:ext>
            </a:extLst>
          </p:cNvPr>
          <p:cNvSpPr txBox="1"/>
          <p:nvPr/>
        </p:nvSpPr>
        <p:spPr>
          <a:xfrm>
            <a:off x="240335" y="3249320"/>
            <a:ext cx="1393974" cy="2800767"/>
          </a:xfrm>
          <a:prstGeom prst="rect">
            <a:avLst/>
          </a:prstGeom>
          <a:noFill/>
        </p:spPr>
        <p:txBody>
          <a:bodyPr wrap="square">
            <a:spAutoFit/>
          </a:bodyPr>
          <a:lstStyle/>
          <a:p>
            <a:r>
              <a:rPr lang="en-GB" sz="800" i="1" dirty="0">
                <a:latin typeface="Agency FB" panose="020B0503020202020204" pitchFamily="34" charset="0"/>
              </a:rPr>
              <a:t>Readiness for the next phase of education training or employment</a:t>
            </a:r>
          </a:p>
          <a:p>
            <a:r>
              <a:rPr lang="en-GB" sz="800" i="1" dirty="0">
                <a:latin typeface="Agency FB" panose="020B0503020202020204" pitchFamily="34" charset="0"/>
              </a:rPr>
              <a:t>Equipped to make transition successfully</a:t>
            </a:r>
          </a:p>
          <a:p>
            <a:endParaRPr lang="en-GB" sz="800" i="1" dirty="0">
              <a:latin typeface="Agency FB" panose="020B0503020202020204" pitchFamily="34" charset="0"/>
            </a:endParaRPr>
          </a:p>
          <a:p>
            <a:r>
              <a:rPr lang="en-GB" sz="800" dirty="0">
                <a:latin typeface="Impact" panose="020B0806030902050204" pitchFamily="34" charset="0"/>
              </a:rPr>
              <a:t>Travel and Transition </a:t>
            </a:r>
          </a:p>
          <a:p>
            <a:r>
              <a:rPr lang="en-GB" sz="800" dirty="0">
                <a:latin typeface="Agency FB" panose="020B0503020202020204" pitchFamily="34" charset="0"/>
              </a:rPr>
              <a:t>YR13 Pupils participate in visits to next step provisions. They visit Adult Day Services and various colleges and training providers in the local offer. This gives pupils the confidence to share their thoughts and opinions on their next steps which should then contribute to and inform their annual review and </a:t>
            </a:r>
          </a:p>
          <a:p>
            <a:endParaRPr lang="en-GB" sz="800" dirty="0">
              <a:latin typeface="Agency FB" panose="020B0503020202020204" pitchFamily="34" charset="0"/>
            </a:endParaRPr>
          </a:p>
          <a:p>
            <a:r>
              <a:rPr lang="en-GB" sz="800" dirty="0">
                <a:latin typeface="Agency FB" panose="020B0503020202020204" pitchFamily="34" charset="0"/>
              </a:rPr>
              <a:t>Providing Personal Information / Completing Forms</a:t>
            </a:r>
          </a:p>
          <a:p>
            <a:r>
              <a:rPr lang="en-GB" sz="800" dirty="0">
                <a:latin typeface="Agency FB" panose="020B0503020202020204" pitchFamily="34" charset="0"/>
              </a:rPr>
              <a:t>Making requests and asking questions</a:t>
            </a:r>
          </a:p>
          <a:p>
            <a:r>
              <a:rPr lang="en-GB" sz="800" dirty="0">
                <a:latin typeface="Agency FB" panose="020B0503020202020204" pitchFamily="34" charset="0"/>
              </a:rPr>
              <a:t>Formulating and sharing opinions</a:t>
            </a:r>
          </a:p>
          <a:p>
            <a:r>
              <a:rPr lang="en-GB" sz="800" dirty="0">
                <a:latin typeface="Agency FB" panose="020B0503020202020204" pitchFamily="34" charset="0"/>
              </a:rPr>
              <a:t>Managing Relationships </a:t>
            </a:r>
          </a:p>
          <a:p>
            <a:r>
              <a:rPr lang="en-GB" sz="800" dirty="0">
                <a:latin typeface="Agency FB" panose="020B0503020202020204" pitchFamily="34" charset="0"/>
              </a:rPr>
              <a:t>Take part in discussions</a:t>
            </a:r>
          </a:p>
        </p:txBody>
      </p:sp>
      <p:sp>
        <p:nvSpPr>
          <p:cNvPr id="7" name="Oval 6">
            <a:extLst>
              <a:ext uri="{FF2B5EF4-FFF2-40B4-BE49-F238E27FC236}">
                <a16:creationId xmlns:a16="http://schemas.microsoft.com/office/drawing/2014/main" id="{D6A9E046-C3B2-9DD0-CC20-6A99E008B51F}"/>
              </a:ext>
            </a:extLst>
          </p:cNvPr>
          <p:cNvSpPr/>
          <p:nvPr/>
        </p:nvSpPr>
        <p:spPr>
          <a:xfrm>
            <a:off x="170615" y="1755770"/>
            <a:ext cx="1463694" cy="1463694"/>
          </a:xfrm>
          <a:prstGeom prst="ellipse">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a:extLst>
              <a:ext uri="{FF2B5EF4-FFF2-40B4-BE49-F238E27FC236}">
                <a16:creationId xmlns:a16="http://schemas.microsoft.com/office/drawing/2014/main" id="{FA8F58CD-E8B3-648B-65AB-C8E45CC47423}"/>
              </a:ext>
            </a:extLst>
          </p:cNvPr>
          <p:cNvCxnSpPr/>
          <p:nvPr/>
        </p:nvCxnSpPr>
        <p:spPr>
          <a:xfrm>
            <a:off x="361464" y="3219464"/>
            <a:ext cx="1151715"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4BF03C2F-D6A9-E04C-729B-E39A1B50E553}"/>
              </a:ext>
            </a:extLst>
          </p:cNvPr>
          <p:cNvCxnSpPr/>
          <p:nvPr/>
        </p:nvCxnSpPr>
        <p:spPr>
          <a:xfrm>
            <a:off x="406528" y="3113573"/>
            <a:ext cx="1151715" cy="0"/>
          </a:xfrm>
          <a:prstGeom prst="line">
            <a:avLst/>
          </a:prstGeom>
        </p:spPr>
        <p:style>
          <a:lnRef idx="1">
            <a:schemeClr val="dk1"/>
          </a:lnRef>
          <a:fillRef idx="0">
            <a:schemeClr val="dk1"/>
          </a:fillRef>
          <a:effectRef idx="0">
            <a:schemeClr val="dk1"/>
          </a:effectRef>
          <a:fontRef idx="minor">
            <a:schemeClr val="tx1"/>
          </a:fontRef>
        </p:style>
      </p:cxnSp>
      <p:sp>
        <p:nvSpPr>
          <p:cNvPr id="11" name="Rectangle: Rounded Corners 10">
            <a:extLst>
              <a:ext uri="{FF2B5EF4-FFF2-40B4-BE49-F238E27FC236}">
                <a16:creationId xmlns:a16="http://schemas.microsoft.com/office/drawing/2014/main" id="{A9A4E40C-CA9A-CED2-823E-4C202ED71AFA}"/>
              </a:ext>
            </a:extLst>
          </p:cNvPr>
          <p:cNvSpPr/>
          <p:nvPr/>
        </p:nvSpPr>
        <p:spPr>
          <a:xfrm>
            <a:off x="1798622" y="1766331"/>
            <a:ext cx="1437202" cy="3886925"/>
          </a:xfrm>
          <a:prstGeom prst="roundRect">
            <a:avLst>
              <a:gd name="adj" fmla="val 7121"/>
            </a:avLst>
          </a:prstGeom>
          <a:solidFill>
            <a:srgbClr val="11B0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649540CA-FED1-B9E7-E4AE-04D2E6960A92}"/>
              </a:ext>
            </a:extLst>
          </p:cNvPr>
          <p:cNvSpPr txBox="1"/>
          <p:nvPr/>
        </p:nvSpPr>
        <p:spPr>
          <a:xfrm>
            <a:off x="1820236" y="1804793"/>
            <a:ext cx="1393974" cy="3431709"/>
          </a:xfrm>
          <a:prstGeom prst="rect">
            <a:avLst/>
          </a:prstGeom>
          <a:noFill/>
        </p:spPr>
        <p:txBody>
          <a:bodyPr wrap="square">
            <a:spAutoFit/>
          </a:bodyPr>
          <a:lstStyle/>
          <a:p>
            <a:r>
              <a:rPr lang="en-GB" sz="700" i="1" dirty="0">
                <a:latin typeface="Agency FB" panose="020B0503020202020204" pitchFamily="34" charset="0"/>
              </a:rPr>
              <a:t>Responsible, respectful and active citizens.</a:t>
            </a:r>
          </a:p>
          <a:p>
            <a:r>
              <a:rPr lang="en-GB" sz="700" i="1" dirty="0">
                <a:latin typeface="Agency FB" panose="020B0503020202020204" pitchFamily="34" charset="0"/>
              </a:rPr>
              <a:t>Active Lifestyle</a:t>
            </a:r>
          </a:p>
          <a:p>
            <a:r>
              <a:rPr lang="en-GB" sz="700" i="1" dirty="0">
                <a:latin typeface="Agency FB" panose="020B0503020202020204" pitchFamily="34" charset="0"/>
              </a:rPr>
              <a:t>Physically and mentally healthy</a:t>
            </a:r>
          </a:p>
          <a:p>
            <a:r>
              <a:rPr lang="en-GB" sz="700" i="1" dirty="0">
                <a:latin typeface="Agency FB" panose="020B0503020202020204" pitchFamily="34" charset="0"/>
              </a:rPr>
              <a:t>Healthy relationships</a:t>
            </a:r>
          </a:p>
          <a:p>
            <a:r>
              <a:rPr lang="en-GB" sz="700" i="1" dirty="0">
                <a:latin typeface="Agency FB" panose="020B0503020202020204" pitchFamily="34" charset="0"/>
              </a:rPr>
              <a:t>Tolerance and acceptance</a:t>
            </a:r>
          </a:p>
          <a:p>
            <a:endParaRPr lang="en-GB" sz="700" dirty="0">
              <a:latin typeface="Impact" panose="020B0806030902050204" pitchFamily="34" charset="0"/>
            </a:endParaRPr>
          </a:p>
          <a:p>
            <a:r>
              <a:rPr lang="en-GB" sz="800" dirty="0">
                <a:latin typeface="Impact" panose="020B0806030902050204" pitchFamily="34" charset="0"/>
              </a:rPr>
              <a:t>ALL ABOUT ME</a:t>
            </a:r>
          </a:p>
          <a:p>
            <a:r>
              <a:rPr lang="en-GB" sz="800" dirty="0">
                <a:latin typeface="Agency FB" panose="020B0503020202020204" pitchFamily="34" charset="0"/>
              </a:rPr>
              <a:t>Towards Independence pupils follow a program of All About Me which is split into My Health, My Independence and My World. Within this suite of learning pupils develop and understanding of the world around them. They learn to become positive and active citizens. Develop tolerance and appreciation of others and know about healthy positive relationships in a range of contexts. </a:t>
            </a:r>
          </a:p>
          <a:p>
            <a:r>
              <a:rPr lang="en-GB" sz="800" dirty="0">
                <a:latin typeface="Agency FB" panose="020B0503020202020204" pitchFamily="34" charset="0"/>
              </a:rPr>
              <a:t>Pupils learn about healthy lifestyles and making healthy choices. </a:t>
            </a:r>
          </a:p>
          <a:p>
            <a:endParaRPr lang="en-GB" sz="700" dirty="0">
              <a:latin typeface="Agency FB" panose="020B0503020202020204" pitchFamily="34" charset="0"/>
            </a:endParaRPr>
          </a:p>
          <a:p>
            <a:r>
              <a:rPr lang="en-GB" sz="800" dirty="0">
                <a:latin typeface="Agency FB" panose="020B0503020202020204" pitchFamily="34" charset="0"/>
              </a:rPr>
              <a:t>Sustainability and environmental awareness and understanding the community they live in features strongly in the curriculum developing pupils into considerate citizens with an appreciation for the impact they have on the world.</a:t>
            </a:r>
          </a:p>
        </p:txBody>
      </p:sp>
      <p:sp>
        <p:nvSpPr>
          <p:cNvPr id="16" name="Rectangle: Rounded Corners 15">
            <a:extLst>
              <a:ext uri="{FF2B5EF4-FFF2-40B4-BE49-F238E27FC236}">
                <a16:creationId xmlns:a16="http://schemas.microsoft.com/office/drawing/2014/main" id="{FB4EC896-0976-607E-B025-E593E31FB8AE}"/>
              </a:ext>
            </a:extLst>
          </p:cNvPr>
          <p:cNvSpPr/>
          <p:nvPr/>
        </p:nvSpPr>
        <p:spPr>
          <a:xfrm>
            <a:off x="3410358" y="2952272"/>
            <a:ext cx="1437202" cy="3704548"/>
          </a:xfrm>
          <a:prstGeom prst="roundRect">
            <a:avLst>
              <a:gd name="adj" fmla="val 7121"/>
            </a:avLst>
          </a:prstGeom>
          <a:solidFill>
            <a:srgbClr val="11B0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6A1056A8-5330-FBC1-342C-7A82DA986368}"/>
              </a:ext>
            </a:extLst>
          </p:cNvPr>
          <p:cNvSpPr txBox="1"/>
          <p:nvPr/>
        </p:nvSpPr>
        <p:spPr>
          <a:xfrm>
            <a:off x="3459938" y="3193478"/>
            <a:ext cx="1393974" cy="3801041"/>
          </a:xfrm>
          <a:prstGeom prst="rect">
            <a:avLst/>
          </a:prstGeom>
          <a:noFill/>
        </p:spPr>
        <p:txBody>
          <a:bodyPr wrap="square">
            <a:spAutoFit/>
          </a:bodyPr>
          <a:lstStyle/>
          <a:p>
            <a:r>
              <a:rPr lang="en-GB" sz="700" i="1" dirty="0">
                <a:latin typeface="Agency FB" panose="020B0503020202020204" pitchFamily="34" charset="0"/>
              </a:rPr>
              <a:t>Readiness for the next phase of education training or employment</a:t>
            </a:r>
          </a:p>
          <a:p>
            <a:r>
              <a:rPr lang="en-GB" sz="700" i="1" dirty="0">
                <a:solidFill>
                  <a:srgbClr val="242424"/>
                </a:solidFill>
                <a:latin typeface="Agency FB" panose="020B0503020202020204" pitchFamily="34" charset="0"/>
              </a:rPr>
              <a:t>U</a:t>
            </a:r>
            <a:r>
              <a:rPr lang="en-GB" sz="700" b="0" i="1" dirty="0">
                <a:solidFill>
                  <a:srgbClr val="242424"/>
                </a:solidFill>
                <a:effectLst/>
                <a:latin typeface="Agency FB" panose="020B0503020202020204" pitchFamily="34" charset="0"/>
              </a:rPr>
              <a:t>nderstanding of how to keep physically healthy, eat healthily</a:t>
            </a:r>
            <a:endParaRPr lang="en-GB" sz="700" i="1" dirty="0">
              <a:latin typeface="Agency FB" panose="020B0503020202020204" pitchFamily="34" charset="0"/>
            </a:endParaRPr>
          </a:p>
          <a:p>
            <a:endParaRPr lang="en-GB" sz="800" dirty="0">
              <a:latin typeface="Impact" panose="020B0806030902050204" pitchFamily="34" charset="0"/>
            </a:endParaRPr>
          </a:p>
          <a:p>
            <a:r>
              <a:rPr lang="en-GB" sz="800" dirty="0">
                <a:latin typeface="Impact" panose="020B0806030902050204" pitchFamily="34" charset="0"/>
              </a:rPr>
              <a:t>SHOPPING / COOKING - TI Groups</a:t>
            </a:r>
          </a:p>
          <a:p>
            <a:r>
              <a:rPr lang="en-GB" sz="800" dirty="0">
                <a:latin typeface="Impact" panose="020B0806030902050204" pitchFamily="34" charset="0"/>
              </a:rPr>
              <a:t>INDEPENDENT LIVING SKILLS – Employability Groups</a:t>
            </a:r>
          </a:p>
          <a:p>
            <a:endParaRPr lang="en-GB" sz="800" dirty="0">
              <a:latin typeface="Impact" panose="020B0806030902050204" pitchFamily="34" charset="0"/>
            </a:endParaRPr>
          </a:p>
          <a:p>
            <a:r>
              <a:rPr lang="en-GB" sz="800" dirty="0">
                <a:latin typeface="Agency FB" panose="020B0503020202020204" pitchFamily="34" charset="0"/>
              </a:rPr>
              <a:t>Irrespective of the pathway learners are on they all participate in shopping and cooking, developing vital independent living skills, an understanding of budgeting and importantly they are involved in a process which supports them in developing a clear understanding about healthy eating and making healthy choices and a knowledge of what the consequences of unhealthy choices may be. </a:t>
            </a:r>
          </a:p>
          <a:p>
            <a:endParaRPr lang="en-GB" sz="800" dirty="0">
              <a:latin typeface="Agency FB" panose="020B0503020202020204" pitchFamily="34" charset="0"/>
            </a:endParaRPr>
          </a:p>
          <a:p>
            <a:r>
              <a:rPr lang="en-GB" sz="800" dirty="0">
                <a:latin typeface="Agency FB" panose="020B0503020202020204" pitchFamily="34" charset="0"/>
              </a:rPr>
              <a:t>Pupils also develop a wide range of independent living skills and transferable employability skills through the preparation and making of a wide range of recipes. </a:t>
            </a:r>
          </a:p>
          <a:p>
            <a:endParaRPr lang="en-GB" sz="800" dirty="0">
              <a:latin typeface="Agency FB" panose="020B0503020202020204" pitchFamily="34" charset="0"/>
            </a:endParaRPr>
          </a:p>
          <a:p>
            <a:endParaRPr lang="en-GB" sz="900" dirty="0">
              <a:latin typeface="Agency FB" panose="020B0503020202020204" pitchFamily="34" charset="0"/>
            </a:endParaRPr>
          </a:p>
        </p:txBody>
      </p:sp>
      <p:sp>
        <p:nvSpPr>
          <p:cNvPr id="18" name="Oval 17">
            <a:extLst>
              <a:ext uri="{FF2B5EF4-FFF2-40B4-BE49-F238E27FC236}">
                <a16:creationId xmlns:a16="http://schemas.microsoft.com/office/drawing/2014/main" id="{B929C387-3EA5-15F5-912F-8C40D8F232AB}"/>
              </a:ext>
            </a:extLst>
          </p:cNvPr>
          <p:cNvSpPr/>
          <p:nvPr/>
        </p:nvSpPr>
        <p:spPr>
          <a:xfrm>
            <a:off x="3383865" y="1755770"/>
            <a:ext cx="1463694" cy="1463694"/>
          </a:xfrm>
          <a:prstGeom prst="ellipse">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9" name="Straight Connector 18">
            <a:extLst>
              <a:ext uri="{FF2B5EF4-FFF2-40B4-BE49-F238E27FC236}">
                <a16:creationId xmlns:a16="http://schemas.microsoft.com/office/drawing/2014/main" id="{CB81BAF9-B6F0-244C-BD7E-DE11DA3D8826}"/>
              </a:ext>
            </a:extLst>
          </p:cNvPr>
          <p:cNvCxnSpPr/>
          <p:nvPr/>
        </p:nvCxnSpPr>
        <p:spPr>
          <a:xfrm>
            <a:off x="3539854" y="5951734"/>
            <a:ext cx="1151715"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B0AABFBE-C70F-ECF9-3547-25EB561C4A7A}"/>
              </a:ext>
            </a:extLst>
          </p:cNvPr>
          <p:cNvCxnSpPr/>
          <p:nvPr/>
        </p:nvCxnSpPr>
        <p:spPr>
          <a:xfrm>
            <a:off x="3539854" y="4364631"/>
            <a:ext cx="1151715" cy="0"/>
          </a:xfrm>
          <a:prstGeom prst="line">
            <a:avLst/>
          </a:prstGeom>
        </p:spPr>
        <p:style>
          <a:lnRef idx="1">
            <a:schemeClr val="dk1"/>
          </a:lnRef>
          <a:fillRef idx="0">
            <a:schemeClr val="dk1"/>
          </a:fillRef>
          <a:effectRef idx="0">
            <a:schemeClr val="dk1"/>
          </a:effectRef>
          <a:fontRef idx="minor">
            <a:schemeClr val="tx1"/>
          </a:fontRef>
        </p:style>
      </p:cxnSp>
      <p:sp>
        <p:nvSpPr>
          <p:cNvPr id="21" name="Rectangle: Rounded Corners 20">
            <a:extLst>
              <a:ext uri="{FF2B5EF4-FFF2-40B4-BE49-F238E27FC236}">
                <a16:creationId xmlns:a16="http://schemas.microsoft.com/office/drawing/2014/main" id="{47037067-08B5-B18D-3F94-885328A4AA0F}"/>
              </a:ext>
            </a:extLst>
          </p:cNvPr>
          <p:cNvSpPr/>
          <p:nvPr/>
        </p:nvSpPr>
        <p:spPr>
          <a:xfrm>
            <a:off x="5008846" y="1742516"/>
            <a:ext cx="1437202" cy="3886925"/>
          </a:xfrm>
          <a:prstGeom prst="roundRect">
            <a:avLst>
              <a:gd name="adj" fmla="val 7121"/>
            </a:avLst>
          </a:prstGeom>
          <a:solidFill>
            <a:srgbClr val="11B0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18CA5E3B-B4AD-DF96-F8DA-33A6FB5C4198}"/>
              </a:ext>
            </a:extLst>
          </p:cNvPr>
          <p:cNvSpPr txBox="1"/>
          <p:nvPr/>
        </p:nvSpPr>
        <p:spPr>
          <a:xfrm>
            <a:off x="5030460" y="1780978"/>
            <a:ext cx="1393974" cy="3585597"/>
          </a:xfrm>
          <a:prstGeom prst="rect">
            <a:avLst/>
          </a:prstGeom>
          <a:noFill/>
        </p:spPr>
        <p:txBody>
          <a:bodyPr wrap="square">
            <a:spAutoFit/>
          </a:bodyPr>
          <a:lstStyle/>
          <a:p>
            <a:r>
              <a:rPr lang="en-GB" sz="800" i="1" dirty="0">
                <a:solidFill>
                  <a:srgbClr val="242424"/>
                </a:solidFill>
                <a:latin typeface="Agency FB" panose="020B0503020202020204" pitchFamily="34" charset="0"/>
              </a:rPr>
              <a:t>P</a:t>
            </a:r>
            <a:r>
              <a:rPr lang="en-GB" sz="800" b="0" i="1" dirty="0">
                <a:solidFill>
                  <a:srgbClr val="242424"/>
                </a:solidFill>
                <a:effectLst/>
                <a:latin typeface="Agency FB" panose="020B0503020202020204" pitchFamily="34" charset="0"/>
              </a:rPr>
              <a:t>upils are equipped to make the transition successfully </a:t>
            </a:r>
          </a:p>
          <a:p>
            <a:endParaRPr lang="en-GB" sz="800" i="1" dirty="0">
              <a:latin typeface="Agency FB" panose="020B0503020202020204" pitchFamily="34" charset="0"/>
            </a:endParaRPr>
          </a:p>
          <a:p>
            <a:r>
              <a:rPr lang="en-GB" sz="800" dirty="0">
                <a:latin typeface="Impact" panose="020B0806030902050204" pitchFamily="34" charset="0"/>
              </a:rPr>
              <a:t>LIFE AND LIVING SKILLS </a:t>
            </a:r>
          </a:p>
          <a:p>
            <a:r>
              <a:rPr lang="en-GB" sz="800" dirty="0">
                <a:latin typeface="Impact" panose="020B0806030902050204" pitchFamily="34" charset="0"/>
              </a:rPr>
              <a:t>MY INDEPENDENCE</a:t>
            </a:r>
          </a:p>
          <a:p>
            <a:r>
              <a:rPr lang="en-GB" sz="800" dirty="0">
                <a:latin typeface="Agency FB" panose="020B0503020202020204" pitchFamily="34" charset="0"/>
              </a:rPr>
              <a:t>Towards Independence pupils and Employability pupils prepare themselves for adulthood through the development of independent living skills. They look at what it means to look after a home and the part they can play on their journey to adulthood in supporting their family in the upkeep of their home and the part they play as part of their network. What responsibilities they could and should take on and how to fulfil these responsibilities safely. </a:t>
            </a:r>
          </a:p>
          <a:p>
            <a:endParaRPr lang="en-GB" sz="800" dirty="0">
              <a:latin typeface="Agency FB" panose="020B0503020202020204" pitchFamily="34" charset="0"/>
            </a:endParaRPr>
          </a:p>
          <a:p>
            <a:endParaRPr lang="en-GB" sz="800" dirty="0">
              <a:latin typeface="Agency FB" panose="020B0503020202020204" pitchFamily="34" charset="0"/>
            </a:endParaRPr>
          </a:p>
          <a:p>
            <a:pPr marL="171450" indent="-171450">
              <a:buBlip>
                <a:blip r:embed="rId2">
                  <a:extLst>
                    <a:ext uri="{96DAC541-7B7A-43D3-8B79-37D633B846F1}">
                      <asvg:svgBlip xmlns:asvg="http://schemas.microsoft.com/office/drawing/2016/SVG/main" r:embed="rId3"/>
                    </a:ext>
                  </a:extLst>
                </a:blip>
              </a:buBlip>
            </a:pPr>
            <a:r>
              <a:rPr lang="en-GB" sz="800" dirty="0">
                <a:latin typeface="Agency FB" panose="020B0503020202020204" pitchFamily="34" charset="0"/>
              </a:rPr>
              <a:t>Home Management</a:t>
            </a:r>
          </a:p>
          <a:p>
            <a:pPr marL="171450" indent="-171450">
              <a:buBlip>
                <a:blip r:embed="rId2">
                  <a:extLst>
                    <a:ext uri="{96DAC541-7B7A-43D3-8B79-37D633B846F1}">
                      <asvg:svgBlip xmlns:asvg="http://schemas.microsoft.com/office/drawing/2016/SVG/main" r:embed="rId3"/>
                    </a:ext>
                  </a:extLst>
                </a:blip>
              </a:buBlip>
            </a:pPr>
            <a:r>
              <a:rPr lang="en-GB" sz="800" dirty="0">
                <a:latin typeface="Agency FB" panose="020B0503020202020204" pitchFamily="34" charset="0"/>
              </a:rPr>
              <a:t>Laundry </a:t>
            </a:r>
          </a:p>
          <a:p>
            <a:pPr marL="171450" indent="-171450">
              <a:buBlip>
                <a:blip r:embed="rId2">
                  <a:extLst>
                    <a:ext uri="{96DAC541-7B7A-43D3-8B79-37D633B846F1}">
                      <asvg:svgBlip xmlns:asvg="http://schemas.microsoft.com/office/drawing/2016/SVG/main" r:embed="rId3"/>
                    </a:ext>
                  </a:extLst>
                </a:blip>
              </a:buBlip>
            </a:pPr>
            <a:r>
              <a:rPr lang="en-GB" sz="800" dirty="0">
                <a:latin typeface="Agency FB" panose="020B0503020202020204" pitchFamily="34" charset="0"/>
              </a:rPr>
              <a:t>Recycling </a:t>
            </a:r>
          </a:p>
          <a:p>
            <a:pPr marL="171450" indent="-171450">
              <a:buBlip>
                <a:blip r:embed="rId2">
                  <a:extLst>
                    <a:ext uri="{96DAC541-7B7A-43D3-8B79-37D633B846F1}">
                      <asvg:svgBlip xmlns:asvg="http://schemas.microsoft.com/office/drawing/2016/SVG/main" r:embed="rId3"/>
                    </a:ext>
                  </a:extLst>
                </a:blip>
              </a:buBlip>
            </a:pPr>
            <a:r>
              <a:rPr lang="en-GB" sz="800" dirty="0">
                <a:latin typeface="Agency FB" panose="020B0503020202020204" pitchFamily="34" charset="0"/>
              </a:rPr>
              <a:t>Home maintenance</a:t>
            </a:r>
          </a:p>
          <a:p>
            <a:pPr marL="171450" indent="-171450">
              <a:buBlip>
                <a:blip r:embed="rId2">
                  <a:extLst>
                    <a:ext uri="{96DAC541-7B7A-43D3-8B79-37D633B846F1}">
                      <asvg:svgBlip xmlns:asvg="http://schemas.microsoft.com/office/drawing/2016/SVG/main" r:embed="rId3"/>
                    </a:ext>
                  </a:extLst>
                </a:blip>
              </a:buBlip>
            </a:pPr>
            <a:r>
              <a:rPr lang="en-GB" sz="800" dirty="0">
                <a:latin typeface="Agency FB" panose="020B0503020202020204" pitchFamily="34" charset="0"/>
              </a:rPr>
              <a:t>Cleaning</a:t>
            </a:r>
          </a:p>
          <a:p>
            <a:endParaRPr lang="en-GB" sz="900" dirty="0">
              <a:latin typeface="Agency FB" panose="020B0503020202020204" pitchFamily="34" charset="0"/>
            </a:endParaRPr>
          </a:p>
          <a:p>
            <a:endParaRPr lang="en-GB" sz="900" dirty="0">
              <a:latin typeface="Agency FB" panose="020B0503020202020204" pitchFamily="34" charset="0"/>
            </a:endParaRPr>
          </a:p>
          <a:p>
            <a:endParaRPr lang="en-GB" sz="900" dirty="0">
              <a:latin typeface="Agency FB" panose="020B0503020202020204" pitchFamily="34" charset="0"/>
            </a:endParaRPr>
          </a:p>
        </p:txBody>
      </p:sp>
      <p:sp>
        <p:nvSpPr>
          <p:cNvPr id="23" name="Oval 22">
            <a:extLst>
              <a:ext uri="{FF2B5EF4-FFF2-40B4-BE49-F238E27FC236}">
                <a16:creationId xmlns:a16="http://schemas.microsoft.com/office/drawing/2014/main" id="{A2F88A18-6675-B2E4-B562-B1C4D0362CA5}"/>
              </a:ext>
            </a:extLst>
          </p:cNvPr>
          <p:cNvSpPr/>
          <p:nvPr/>
        </p:nvSpPr>
        <p:spPr>
          <a:xfrm>
            <a:off x="4995600" y="5306571"/>
            <a:ext cx="1463694" cy="1463694"/>
          </a:xfrm>
          <a:prstGeom prst="ellipse">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5" name="Straight Connector 24">
            <a:extLst>
              <a:ext uri="{FF2B5EF4-FFF2-40B4-BE49-F238E27FC236}">
                <a16:creationId xmlns:a16="http://schemas.microsoft.com/office/drawing/2014/main" id="{41EA67DF-D954-D842-5F5E-CD2B49907F0D}"/>
              </a:ext>
            </a:extLst>
          </p:cNvPr>
          <p:cNvCxnSpPr/>
          <p:nvPr/>
        </p:nvCxnSpPr>
        <p:spPr>
          <a:xfrm>
            <a:off x="1894433" y="4256311"/>
            <a:ext cx="1151715"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B0DE8061-E528-6B2F-DB69-761EBDD80BC9}"/>
              </a:ext>
            </a:extLst>
          </p:cNvPr>
          <p:cNvCxnSpPr/>
          <p:nvPr/>
        </p:nvCxnSpPr>
        <p:spPr>
          <a:xfrm>
            <a:off x="1894433" y="2426202"/>
            <a:ext cx="1151715"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86EAE706-78BA-4BDB-1D00-0A0A99C3451D}"/>
              </a:ext>
            </a:extLst>
          </p:cNvPr>
          <p:cNvCxnSpPr/>
          <p:nvPr/>
        </p:nvCxnSpPr>
        <p:spPr>
          <a:xfrm>
            <a:off x="5122819" y="2127260"/>
            <a:ext cx="1151715" cy="0"/>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BBF03ED5-D7A6-9089-5A0B-96236BB08D7D}"/>
              </a:ext>
            </a:extLst>
          </p:cNvPr>
          <p:cNvCxnSpPr/>
          <p:nvPr/>
        </p:nvCxnSpPr>
        <p:spPr>
          <a:xfrm>
            <a:off x="5122819" y="4085863"/>
            <a:ext cx="1151715" cy="0"/>
          </a:xfrm>
          <a:prstGeom prst="line">
            <a:avLst/>
          </a:prstGeom>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5FFCD8F2-D9D0-B941-92E1-B2A362C72462}"/>
              </a:ext>
            </a:extLst>
          </p:cNvPr>
          <p:cNvSpPr txBox="1"/>
          <p:nvPr/>
        </p:nvSpPr>
        <p:spPr>
          <a:xfrm>
            <a:off x="70820" y="-15349"/>
            <a:ext cx="9707096" cy="1477328"/>
          </a:xfrm>
          <a:prstGeom prst="rect">
            <a:avLst/>
          </a:prstGeom>
          <a:noFill/>
        </p:spPr>
        <p:txBody>
          <a:bodyPr wrap="square" rtlCol="0">
            <a:spAutoFit/>
          </a:bodyPr>
          <a:lstStyle/>
          <a:p>
            <a:r>
              <a:rPr lang="en-GB" sz="3600" dirty="0">
                <a:solidFill>
                  <a:schemeClr val="tx2">
                    <a:lumMod val="40000"/>
                    <a:lumOff val="60000"/>
                  </a:schemeClr>
                </a:solidFill>
                <a:latin typeface="Impact" panose="020B0806030902050204" pitchFamily="34" charset="0"/>
              </a:rPr>
              <a:t>PERSONAL</a:t>
            </a:r>
          </a:p>
          <a:p>
            <a:r>
              <a:rPr lang="en-GB" sz="3600" dirty="0">
                <a:solidFill>
                  <a:srgbClr val="11B0D8"/>
                </a:solidFill>
                <a:latin typeface="Impact" panose="020B0806030902050204" pitchFamily="34" charset="0"/>
              </a:rPr>
              <a:t>DEVELOPMENT</a:t>
            </a:r>
          </a:p>
          <a:p>
            <a:endParaRPr lang="en-GB" dirty="0"/>
          </a:p>
        </p:txBody>
      </p:sp>
      <p:grpSp>
        <p:nvGrpSpPr>
          <p:cNvPr id="32" name="Group 31">
            <a:extLst>
              <a:ext uri="{FF2B5EF4-FFF2-40B4-BE49-F238E27FC236}">
                <a16:creationId xmlns:a16="http://schemas.microsoft.com/office/drawing/2014/main" id="{8B6E9DAB-7808-8561-7C6F-510B6D207AD0}"/>
              </a:ext>
            </a:extLst>
          </p:cNvPr>
          <p:cNvGrpSpPr/>
          <p:nvPr/>
        </p:nvGrpSpPr>
        <p:grpSpPr>
          <a:xfrm>
            <a:off x="8802806" y="67455"/>
            <a:ext cx="975110" cy="975110"/>
            <a:chOff x="2492096" y="1278967"/>
            <a:chExt cx="1873808" cy="1873808"/>
          </a:xfrm>
        </p:grpSpPr>
        <p:sp>
          <p:nvSpPr>
            <p:cNvPr id="33" name="Oval 32">
              <a:extLst>
                <a:ext uri="{FF2B5EF4-FFF2-40B4-BE49-F238E27FC236}">
                  <a16:creationId xmlns:a16="http://schemas.microsoft.com/office/drawing/2014/main" id="{056F822A-5DDE-4B3C-9D6C-5DA72242DD95}"/>
                </a:ext>
              </a:extLst>
            </p:cNvPr>
            <p:cNvSpPr/>
            <p:nvPr/>
          </p:nvSpPr>
          <p:spPr>
            <a:xfrm>
              <a:off x="2492096" y="1278967"/>
              <a:ext cx="1873808" cy="1873808"/>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4" name="Picture 33">
              <a:extLst>
                <a:ext uri="{FF2B5EF4-FFF2-40B4-BE49-F238E27FC236}">
                  <a16:creationId xmlns:a16="http://schemas.microsoft.com/office/drawing/2014/main" id="{DB67CD09-E66A-DD61-AD9F-4A39A722E475}"/>
                </a:ext>
              </a:extLst>
            </p:cNvPr>
            <p:cNvPicPr>
              <a:picLocks noChangeAspect="1"/>
            </p:cNvPicPr>
            <p:nvPr/>
          </p:nvPicPr>
          <p:blipFill>
            <a:blip r:embed="rId4"/>
            <a:stretch>
              <a:fillRect/>
            </a:stretch>
          </p:blipFill>
          <p:spPr>
            <a:xfrm>
              <a:off x="2554730" y="1357766"/>
              <a:ext cx="1727208" cy="1700317"/>
            </a:xfrm>
            <a:prstGeom prst="rect">
              <a:avLst/>
            </a:prstGeom>
          </p:spPr>
        </p:pic>
      </p:grpSp>
      <p:graphicFrame>
        <p:nvGraphicFramePr>
          <p:cNvPr id="35" name="Diagram 34">
            <a:extLst>
              <a:ext uri="{FF2B5EF4-FFF2-40B4-BE49-F238E27FC236}">
                <a16:creationId xmlns:a16="http://schemas.microsoft.com/office/drawing/2014/main" id="{F9A5A918-6468-8BBD-1D8E-8C82A6C2F49C}"/>
              </a:ext>
            </a:extLst>
          </p:cNvPr>
          <p:cNvGraphicFramePr/>
          <p:nvPr/>
        </p:nvGraphicFramePr>
        <p:xfrm>
          <a:off x="128083" y="1118503"/>
          <a:ext cx="9707096" cy="5598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6" name="Rectangle: Rounded Corners 35">
            <a:extLst>
              <a:ext uri="{FF2B5EF4-FFF2-40B4-BE49-F238E27FC236}">
                <a16:creationId xmlns:a16="http://schemas.microsoft.com/office/drawing/2014/main" id="{921E2AF9-2E18-30FE-2747-37CFF77193B5}"/>
              </a:ext>
            </a:extLst>
          </p:cNvPr>
          <p:cNvSpPr/>
          <p:nvPr/>
        </p:nvSpPr>
        <p:spPr>
          <a:xfrm>
            <a:off x="6628867" y="2956993"/>
            <a:ext cx="1437202" cy="3704548"/>
          </a:xfrm>
          <a:prstGeom prst="roundRect">
            <a:avLst>
              <a:gd name="adj" fmla="val 7121"/>
            </a:avLst>
          </a:prstGeom>
          <a:solidFill>
            <a:srgbClr val="11B0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a:extLst>
              <a:ext uri="{FF2B5EF4-FFF2-40B4-BE49-F238E27FC236}">
                <a16:creationId xmlns:a16="http://schemas.microsoft.com/office/drawing/2014/main" id="{91D2400A-7908-D14D-17FF-FEAF7F88F861}"/>
              </a:ext>
            </a:extLst>
          </p:cNvPr>
          <p:cNvSpPr txBox="1"/>
          <p:nvPr/>
        </p:nvSpPr>
        <p:spPr>
          <a:xfrm>
            <a:off x="6651622" y="3178977"/>
            <a:ext cx="1393974" cy="3631763"/>
          </a:xfrm>
          <a:prstGeom prst="rect">
            <a:avLst/>
          </a:prstGeom>
          <a:noFill/>
        </p:spPr>
        <p:txBody>
          <a:bodyPr wrap="square">
            <a:spAutoFit/>
          </a:bodyPr>
          <a:lstStyle/>
          <a:p>
            <a:r>
              <a:rPr lang="en-GB" sz="700" i="1" dirty="0">
                <a:latin typeface="Agency FB" panose="020B0503020202020204" pitchFamily="34" charset="0"/>
              </a:rPr>
              <a:t>Develop character – Learning eagerly and reflecting wisely.</a:t>
            </a:r>
          </a:p>
          <a:p>
            <a:r>
              <a:rPr lang="en-GB" sz="700" i="1" dirty="0">
                <a:latin typeface="Agency FB" panose="020B0503020202020204" pitchFamily="34" charset="0"/>
              </a:rPr>
              <a:t>Physically and mentally healthy</a:t>
            </a:r>
          </a:p>
          <a:p>
            <a:r>
              <a:rPr lang="en-GB" sz="700" i="1" dirty="0">
                <a:latin typeface="Agency FB" panose="020B0503020202020204" pitchFamily="34" charset="0"/>
              </a:rPr>
              <a:t>Healthy relationships</a:t>
            </a:r>
          </a:p>
          <a:p>
            <a:r>
              <a:rPr lang="en-GB" sz="700" b="0" i="1" dirty="0">
                <a:solidFill>
                  <a:srgbClr val="242424"/>
                </a:solidFill>
                <a:effectLst/>
                <a:latin typeface="Agency FB" panose="020B0503020202020204" pitchFamily="34" charset="0"/>
              </a:rPr>
              <a:t>Willingness to participate in and respond positively to artistic, musical, sporting and cultural opportunities</a:t>
            </a:r>
          </a:p>
          <a:p>
            <a:r>
              <a:rPr lang="en-GB" sz="700" i="1" dirty="0">
                <a:latin typeface="Agency FB" panose="020B0503020202020204" pitchFamily="34" charset="0"/>
              </a:rPr>
              <a:t>Readiness for the next phase of education training or employment</a:t>
            </a:r>
          </a:p>
          <a:p>
            <a:r>
              <a:rPr lang="en-GB" sz="700" b="0" i="1" dirty="0">
                <a:solidFill>
                  <a:srgbClr val="242424"/>
                </a:solidFill>
                <a:effectLst/>
                <a:latin typeface="Agency FB" panose="020B0503020202020204" pitchFamily="34" charset="0"/>
              </a:rPr>
              <a:t>Use of imagination and creativity in their learning</a:t>
            </a:r>
            <a:endParaRPr lang="en-GB" sz="700" i="1" dirty="0">
              <a:latin typeface="Agency FB" panose="020B0503020202020204" pitchFamily="34" charset="0"/>
            </a:endParaRPr>
          </a:p>
          <a:p>
            <a:endParaRPr lang="en-GB" sz="800" b="0" i="1" dirty="0">
              <a:solidFill>
                <a:srgbClr val="242424"/>
              </a:solidFill>
              <a:effectLst/>
              <a:latin typeface="Agency FB" panose="020B0503020202020204" pitchFamily="34" charset="0"/>
            </a:endParaRPr>
          </a:p>
          <a:p>
            <a:r>
              <a:rPr lang="en-GB" sz="800" dirty="0">
                <a:latin typeface="Impact" panose="020B0806030902050204" pitchFamily="34" charset="0"/>
              </a:rPr>
              <a:t>PERFORMING ARTS</a:t>
            </a:r>
          </a:p>
          <a:p>
            <a:r>
              <a:rPr lang="en-GB" sz="800" dirty="0">
                <a:latin typeface="Impact" panose="020B0806030902050204" pitchFamily="34" charset="0"/>
              </a:rPr>
              <a:t>Towards Independence and Employability Groups </a:t>
            </a:r>
          </a:p>
          <a:p>
            <a:r>
              <a:rPr lang="en-GB" sz="800" dirty="0">
                <a:latin typeface="Agency FB" panose="020B0503020202020204" pitchFamily="34" charset="0"/>
              </a:rPr>
              <a:t>Pupils develop self-confidence and address topical age-appropriate issues through drama and performing arts. </a:t>
            </a:r>
          </a:p>
          <a:p>
            <a:r>
              <a:rPr lang="en-GB" sz="800" dirty="0">
                <a:latin typeface="Agency FB" panose="020B0503020202020204" pitchFamily="34" charset="0"/>
              </a:rPr>
              <a:t>Pupils encounter a range of jobs within the performing arts sector. </a:t>
            </a:r>
          </a:p>
          <a:p>
            <a:r>
              <a:rPr lang="en-GB" sz="800" dirty="0">
                <a:latin typeface="Agency FB" panose="020B0503020202020204" pitchFamily="34" charset="0"/>
              </a:rPr>
              <a:t>Through the exploration of dance and movement pupils learn to keep themselves physically active and healthy in a fun engaging way. </a:t>
            </a:r>
          </a:p>
          <a:p>
            <a:endParaRPr lang="en-GB" sz="700" dirty="0">
              <a:latin typeface="Agency FB" panose="020B0503020202020204" pitchFamily="34" charset="0"/>
            </a:endParaRPr>
          </a:p>
          <a:p>
            <a:r>
              <a:rPr lang="en-GB" sz="800" dirty="0">
                <a:latin typeface="Agency FB" panose="020B0503020202020204" pitchFamily="34" charset="0"/>
              </a:rPr>
              <a:t>Pupils participate in a range of disciplines within the performing arts including Music, Dance and Drama. </a:t>
            </a:r>
          </a:p>
          <a:p>
            <a:endParaRPr lang="en-GB" sz="900" dirty="0">
              <a:latin typeface="Agency FB" panose="020B0503020202020204" pitchFamily="34" charset="0"/>
            </a:endParaRPr>
          </a:p>
        </p:txBody>
      </p:sp>
      <p:sp>
        <p:nvSpPr>
          <p:cNvPr id="38" name="Oval 37">
            <a:extLst>
              <a:ext uri="{FF2B5EF4-FFF2-40B4-BE49-F238E27FC236}">
                <a16:creationId xmlns:a16="http://schemas.microsoft.com/office/drawing/2014/main" id="{54BB029A-50C8-E254-C6C3-12C40936185A}"/>
              </a:ext>
            </a:extLst>
          </p:cNvPr>
          <p:cNvSpPr/>
          <p:nvPr/>
        </p:nvSpPr>
        <p:spPr>
          <a:xfrm>
            <a:off x="6602374" y="1760491"/>
            <a:ext cx="1463694" cy="1463694"/>
          </a:xfrm>
          <a:prstGeom prst="ellipse">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9" name="Straight Connector 38">
            <a:extLst>
              <a:ext uri="{FF2B5EF4-FFF2-40B4-BE49-F238E27FC236}">
                <a16:creationId xmlns:a16="http://schemas.microsoft.com/office/drawing/2014/main" id="{0F39ED83-B0D2-F073-9273-789721F76D73}"/>
              </a:ext>
            </a:extLst>
          </p:cNvPr>
          <p:cNvCxnSpPr/>
          <p:nvPr/>
        </p:nvCxnSpPr>
        <p:spPr>
          <a:xfrm>
            <a:off x="6758363" y="4470175"/>
            <a:ext cx="1151715" cy="0"/>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392121AE-A657-ACD6-D35D-692286A3ECB1}"/>
              </a:ext>
            </a:extLst>
          </p:cNvPr>
          <p:cNvCxnSpPr/>
          <p:nvPr/>
        </p:nvCxnSpPr>
        <p:spPr>
          <a:xfrm>
            <a:off x="6758363" y="6184504"/>
            <a:ext cx="1151715" cy="0"/>
          </a:xfrm>
          <a:prstGeom prst="line">
            <a:avLst/>
          </a:prstGeom>
        </p:spPr>
        <p:style>
          <a:lnRef idx="1">
            <a:schemeClr val="dk1"/>
          </a:lnRef>
          <a:fillRef idx="0">
            <a:schemeClr val="dk1"/>
          </a:fillRef>
          <a:effectRef idx="0">
            <a:schemeClr val="dk1"/>
          </a:effectRef>
          <a:fontRef idx="minor">
            <a:schemeClr val="tx1"/>
          </a:fontRef>
        </p:style>
      </p:cxnSp>
      <p:sp>
        <p:nvSpPr>
          <p:cNvPr id="43" name="Rectangle: Rounded Corners 42">
            <a:extLst>
              <a:ext uri="{FF2B5EF4-FFF2-40B4-BE49-F238E27FC236}">
                <a16:creationId xmlns:a16="http://schemas.microsoft.com/office/drawing/2014/main" id="{985ECCFF-ABA1-B8ED-628A-714AC9BB9AAC}"/>
              </a:ext>
            </a:extLst>
          </p:cNvPr>
          <p:cNvSpPr/>
          <p:nvPr/>
        </p:nvSpPr>
        <p:spPr>
          <a:xfrm>
            <a:off x="8256477" y="1753594"/>
            <a:ext cx="1437202" cy="3886925"/>
          </a:xfrm>
          <a:prstGeom prst="roundRect">
            <a:avLst>
              <a:gd name="adj" fmla="val 7121"/>
            </a:avLst>
          </a:prstGeom>
          <a:solidFill>
            <a:srgbClr val="11B0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TextBox 43">
            <a:extLst>
              <a:ext uri="{FF2B5EF4-FFF2-40B4-BE49-F238E27FC236}">
                <a16:creationId xmlns:a16="http://schemas.microsoft.com/office/drawing/2014/main" id="{DF9ADC10-2DB8-A0D3-B037-5DF7C12F3574}"/>
              </a:ext>
            </a:extLst>
          </p:cNvPr>
          <p:cNvSpPr txBox="1"/>
          <p:nvPr/>
        </p:nvSpPr>
        <p:spPr>
          <a:xfrm>
            <a:off x="8278091" y="1792056"/>
            <a:ext cx="1393974" cy="4201150"/>
          </a:xfrm>
          <a:prstGeom prst="rect">
            <a:avLst/>
          </a:prstGeom>
          <a:noFill/>
        </p:spPr>
        <p:txBody>
          <a:bodyPr wrap="square">
            <a:spAutoFit/>
          </a:bodyPr>
          <a:lstStyle/>
          <a:p>
            <a:endParaRPr lang="en-GB" sz="800" dirty="0">
              <a:latin typeface="Impact" panose="020B0806030902050204" pitchFamily="34" charset="0"/>
            </a:endParaRPr>
          </a:p>
          <a:p>
            <a:r>
              <a:rPr lang="en-GB" sz="800" i="1" dirty="0">
                <a:latin typeface="Agency FB" panose="020B0503020202020204" pitchFamily="34" charset="0"/>
              </a:rPr>
              <a:t>Readiness for the next phase of education training or employment</a:t>
            </a:r>
          </a:p>
          <a:p>
            <a:r>
              <a:rPr lang="en-GB" sz="800" i="1" dirty="0">
                <a:latin typeface="Agency FB" panose="020B0503020202020204" pitchFamily="34" charset="0"/>
              </a:rPr>
              <a:t>Online Risks </a:t>
            </a:r>
          </a:p>
          <a:p>
            <a:endParaRPr lang="en-GB" sz="800" dirty="0">
              <a:latin typeface="Impact" panose="020B0806030902050204" pitchFamily="34" charset="0"/>
            </a:endParaRPr>
          </a:p>
          <a:p>
            <a:r>
              <a:rPr lang="en-GB" sz="800" dirty="0">
                <a:latin typeface="Impact" panose="020B0806030902050204" pitchFamily="34" charset="0"/>
              </a:rPr>
              <a:t>NUMERACY / ASSISTIVE TECH</a:t>
            </a:r>
          </a:p>
          <a:p>
            <a:r>
              <a:rPr lang="en-GB" sz="800" dirty="0">
                <a:latin typeface="Agency FB" panose="020B0503020202020204" pitchFamily="34" charset="0"/>
              </a:rPr>
              <a:t> Pupils on both pathways have opportunity to develop their skills knowledge and </a:t>
            </a:r>
            <a:r>
              <a:rPr lang="en-GB" sz="800" dirty="0" err="1">
                <a:latin typeface="Agency FB" panose="020B0503020202020204" pitchFamily="34" charset="0"/>
              </a:rPr>
              <a:t>understaining</a:t>
            </a:r>
            <a:r>
              <a:rPr lang="en-GB" sz="800" dirty="0">
                <a:latin typeface="Agency FB" panose="020B0503020202020204" pitchFamily="34" charset="0"/>
              </a:rPr>
              <a:t> in </a:t>
            </a:r>
            <a:r>
              <a:rPr lang="en-GB" sz="800" dirty="0" err="1">
                <a:latin typeface="Agency FB" panose="020B0503020202020204" pitchFamily="34" charset="0"/>
              </a:rPr>
              <a:t>Numneracy</a:t>
            </a:r>
            <a:r>
              <a:rPr lang="en-GB" sz="800" dirty="0">
                <a:latin typeface="Agency FB" panose="020B0503020202020204" pitchFamily="34" charset="0"/>
              </a:rPr>
              <a:t> and Assistive </a:t>
            </a:r>
            <a:r>
              <a:rPr lang="en-GB" sz="800" dirty="0" err="1">
                <a:latin typeface="Agency FB" panose="020B0503020202020204" pitchFamily="34" charset="0"/>
              </a:rPr>
              <a:t>Techniology</a:t>
            </a:r>
            <a:r>
              <a:rPr lang="en-GB" sz="800" dirty="0">
                <a:latin typeface="Agency FB" panose="020B0503020202020204" pitchFamily="34" charset="0"/>
              </a:rPr>
              <a:t>.</a:t>
            </a:r>
          </a:p>
          <a:p>
            <a:endParaRPr lang="en-GB" sz="800" dirty="0">
              <a:latin typeface="Agency FB" panose="020B0503020202020204" pitchFamily="34" charset="0"/>
            </a:endParaRPr>
          </a:p>
          <a:p>
            <a:r>
              <a:rPr lang="en-GB" sz="800" dirty="0">
                <a:latin typeface="Agency FB" panose="020B0503020202020204" pitchFamily="34" charset="0"/>
              </a:rPr>
              <a:t>These are paramount in their successful transition to adulthood.</a:t>
            </a:r>
          </a:p>
          <a:p>
            <a:r>
              <a:rPr lang="en-GB" sz="800" dirty="0">
                <a:latin typeface="Agency FB" panose="020B0503020202020204" pitchFamily="34" charset="0"/>
              </a:rPr>
              <a:t>Assistive Technology is designed to equip pupils with the knowledge and skills needed to communicate effectively, access information to make them more independent and keep themselves safe online and when using social media. </a:t>
            </a:r>
          </a:p>
          <a:p>
            <a:endParaRPr lang="en-GB" sz="800" dirty="0">
              <a:latin typeface="Agency FB" panose="020B0503020202020204" pitchFamily="34" charset="0"/>
            </a:endParaRPr>
          </a:p>
          <a:p>
            <a:r>
              <a:rPr lang="en-GB" sz="800" dirty="0">
                <a:latin typeface="Agency FB" panose="020B0503020202020204" pitchFamily="34" charset="0"/>
              </a:rPr>
              <a:t>Numeracy covers the teaching of all areas or core functional maths needed to be more independent and access the next stages of employment, education or training. </a:t>
            </a:r>
          </a:p>
          <a:p>
            <a:r>
              <a:rPr lang="en-GB" sz="800" dirty="0">
                <a:latin typeface="Agency FB" panose="020B0503020202020204" pitchFamily="34" charset="0"/>
              </a:rPr>
              <a:t>Time / Money / Measure / Data / Number </a:t>
            </a:r>
          </a:p>
          <a:p>
            <a:r>
              <a:rPr lang="en-GB" sz="800" dirty="0">
                <a:latin typeface="Agency FB" panose="020B0503020202020204" pitchFamily="34" charset="0"/>
              </a:rPr>
              <a:t>.</a:t>
            </a:r>
          </a:p>
          <a:p>
            <a:endParaRPr lang="en-GB" sz="900" dirty="0">
              <a:latin typeface="Agency FB" panose="020B0503020202020204" pitchFamily="34" charset="0"/>
            </a:endParaRPr>
          </a:p>
          <a:p>
            <a:endParaRPr lang="en-GB" sz="900" dirty="0">
              <a:latin typeface="Agency FB" panose="020B0503020202020204" pitchFamily="34" charset="0"/>
            </a:endParaRPr>
          </a:p>
          <a:p>
            <a:endParaRPr lang="en-GB" sz="900" dirty="0">
              <a:latin typeface="Agency FB" panose="020B0503020202020204" pitchFamily="34" charset="0"/>
            </a:endParaRPr>
          </a:p>
        </p:txBody>
      </p:sp>
      <p:sp>
        <p:nvSpPr>
          <p:cNvPr id="45" name="Oval 44">
            <a:extLst>
              <a:ext uri="{FF2B5EF4-FFF2-40B4-BE49-F238E27FC236}">
                <a16:creationId xmlns:a16="http://schemas.microsoft.com/office/drawing/2014/main" id="{81A90D6E-3B76-0538-5727-B42C7CDD3831}"/>
              </a:ext>
            </a:extLst>
          </p:cNvPr>
          <p:cNvSpPr/>
          <p:nvPr/>
        </p:nvSpPr>
        <p:spPr>
          <a:xfrm>
            <a:off x="8243231" y="5317649"/>
            <a:ext cx="1463694" cy="1463694"/>
          </a:xfrm>
          <a:prstGeom prst="ellipse">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7" name="Straight Connector 46">
            <a:extLst>
              <a:ext uri="{FF2B5EF4-FFF2-40B4-BE49-F238E27FC236}">
                <a16:creationId xmlns:a16="http://schemas.microsoft.com/office/drawing/2014/main" id="{6526C0A4-9382-EAB9-3927-4C1F0434BB1F}"/>
              </a:ext>
            </a:extLst>
          </p:cNvPr>
          <p:cNvCxnSpPr/>
          <p:nvPr/>
        </p:nvCxnSpPr>
        <p:spPr>
          <a:xfrm>
            <a:off x="8373818" y="4470175"/>
            <a:ext cx="1151715" cy="0"/>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19E674ED-81B5-7176-413F-B6CE03525C21}"/>
              </a:ext>
            </a:extLst>
          </p:cNvPr>
          <p:cNvCxnSpPr/>
          <p:nvPr/>
        </p:nvCxnSpPr>
        <p:spPr>
          <a:xfrm>
            <a:off x="8373818" y="3249320"/>
            <a:ext cx="1151715" cy="0"/>
          </a:xfrm>
          <a:prstGeom prst="line">
            <a:avLst/>
          </a:prstGeom>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49AD4CA0-6BAE-E847-CEB6-FA75A3D2485B}"/>
              </a:ext>
            </a:extLst>
          </p:cNvPr>
          <p:cNvPicPr>
            <a:picLocks noChangeAspect="1"/>
          </p:cNvPicPr>
          <p:nvPr/>
        </p:nvPicPr>
        <p:blipFill>
          <a:blip r:embed="rId10"/>
          <a:stretch>
            <a:fillRect/>
          </a:stretch>
        </p:blipFill>
        <p:spPr>
          <a:xfrm>
            <a:off x="189724" y="1796335"/>
            <a:ext cx="1408742" cy="1390184"/>
          </a:xfrm>
          <a:prstGeom prst="rect">
            <a:avLst/>
          </a:prstGeom>
        </p:spPr>
      </p:pic>
      <p:sp>
        <p:nvSpPr>
          <p:cNvPr id="8" name="Oval 7">
            <a:extLst>
              <a:ext uri="{FF2B5EF4-FFF2-40B4-BE49-F238E27FC236}">
                <a16:creationId xmlns:a16="http://schemas.microsoft.com/office/drawing/2014/main" id="{68E495CC-1D81-5913-DA8E-B1E5FB4005DD}"/>
              </a:ext>
            </a:extLst>
          </p:cNvPr>
          <p:cNvSpPr/>
          <p:nvPr/>
        </p:nvSpPr>
        <p:spPr>
          <a:xfrm>
            <a:off x="1738444" y="5306571"/>
            <a:ext cx="1463694" cy="1463694"/>
          </a:xfrm>
          <a:prstGeom prst="ellipse">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8A08BBB5-F762-3D6D-8E77-447C14BA43C1}"/>
              </a:ext>
            </a:extLst>
          </p:cNvPr>
          <p:cNvPicPr>
            <a:picLocks noChangeAspect="1"/>
          </p:cNvPicPr>
          <p:nvPr/>
        </p:nvPicPr>
        <p:blipFill>
          <a:blip r:embed="rId11"/>
          <a:stretch>
            <a:fillRect/>
          </a:stretch>
        </p:blipFill>
        <p:spPr>
          <a:xfrm>
            <a:off x="1759764" y="5348775"/>
            <a:ext cx="1401359" cy="1391349"/>
          </a:xfrm>
          <a:prstGeom prst="rect">
            <a:avLst/>
          </a:prstGeom>
        </p:spPr>
      </p:pic>
      <p:pic>
        <p:nvPicPr>
          <p:cNvPr id="13" name="Picture 12">
            <a:extLst>
              <a:ext uri="{FF2B5EF4-FFF2-40B4-BE49-F238E27FC236}">
                <a16:creationId xmlns:a16="http://schemas.microsoft.com/office/drawing/2014/main" id="{C4E680E7-784F-691F-C9CF-939E00942DB1}"/>
              </a:ext>
            </a:extLst>
          </p:cNvPr>
          <p:cNvPicPr>
            <a:picLocks noChangeAspect="1"/>
          </p:cNvPicPr>
          <p:nvPr/>
        </p:nvPicPr>
        <p:blipFill rotWithShape="1">
          <a:blip r:embed="rId12"/>
          <a:srcRect r="19152" b="-6687"/>
          <a:stretch/>
        </p:blipFill>
        <p:spPr>
          <a:xfrm>
            <a:off x="5752674" y="251242"/>
            <a:ext cx="3025464" cy="559871"/>
          </a:xfrm>
          <a:prstGeom prst="rect">
            <a:avLst/>
          </a:prstGeom>
        </p:spPr>
      </p:pic>
      <p:pic>
        <p:nvPicPr>
          <p:cNvPr id="14" name="Picture 13">
            <a:extLst>
              <a:ext uri="{FF2B5EF4-FFF2-40B4-BE49-F238E27FC236}">
                <a16:creationId xmlns:a16="http://schemas.microsoft.com/office/drawing/2014/main" id="{AD9E768F-0D09-3D6C-3235-72CCFFC08D78}"/>
              </a:ext>
            </a:extLst>
          </p:cNvPr>
          <p:cNvPicPr>
            <a:picLocks noChangeAspect="1"/>
          </p:cNvPicPr>
          <p:nvPr/>
        </p:nvPicPr>
        <p:blipFill>
          <a:blip r:embed="rId13"/>
          <a:stretch>
            <a:fillRect/>
          </a:stretch>
        </p:blipFill>
        <p:spPr>
          <a:xfrm>
            <a:off x="6636055" y="1818088"/>
            <a:ext cx="1380045" cy="1368558"/>
          </a:xfrm>
          <a:prstGeom prst="rect">
            <a:avLst/>
          </a:prstGeom>
        </p:spPr>
      </p:pic>
      <p:pic>
        <p:nvPicPr>
          <p:cNvPr id="15" name="Picture 14">
            <a:extLst>
              <a:ext uri="{FF2B5EF4-FFF2-40B4-BE49-F238E27FC236}">
                <a16:creationId xmlns:a16="http://schemas.microsoft.com/office/drawing/2014/main" id="{CB8D275D-4849-BB64-7A64-4EBC5B15C7E7}"/>
              </a:ext>
            </a:extLst>
          </p:cNvPr>
          <p:cNvPicPr>
            <a:picLocks noChangeAspect="1"/>
          </p:cNvPicPr>
          <p:nvPr/>
        </p:nvPicPr>
        <p:blipFill>
          <a:blip r:embed="rId14"/>
          <a:stretch>
            <a:fillRect/>
          </a:stretch>
        </p:blipFill>
        <p:spPr>
          <a:xfrm>
            <a:off x="3420661" y="1802521"/>
            <a:ext cx="1385083" cy="1371907"/>
          </a:xfrm>
          <a:prstGeom prst="rect">
            <a:avLst/>
          </a:prstGeom>
        </p:spPr>
      </p:pic>
      <p:pic>
        <p:nvPicPr>
          <p:cNvPr id="30" name="Picture 29">
            <a:extLst>
              <a:ext uri="{FF2B5EF4-FFF2-40B4-BE49-F238E27FC236}">
                <a16:creationId xmlns:a16="http://schemas.microsoft.com/office/drawing/2014/main" id="{4F261730-F8F5-42E8-F373-78045C41FCFA}"/>
              </a:ext>
            </a:extLst>
          </p:cNvPr>
          <p:cNvPicPr>
            <a:picLocks noChangeAspect="1"/>
          </p:cNvPicPr>
          <p:nvPr/>
        </p:nvPicPr>
        <p:blipFill>
          <a:blip r:embed="rId15"/>
          <a:stretch>
            <a:fillRect/>
          </a:stretch>
        </p:blipFill>
        <p:spPr>
          <a:xfrm>
            <a:off x="5029356" y="5364124"/>
            <a:ext cx="1387703" cy="1371144"/>
          </a:xfrm>
          <a:prstGeom prst="rect">
            <a:avLst/>
          </a:prstGeom>
        </p:spPr>
      </p:pic>
      <p:pic>
        <p:nvPicPr>
          <p:cNvPr id="41" name="Picture 40">
            <a:extLst>
              <a:ext uri="{FF2B5EF4-FFF2-40B4-BE49-F238E27FC236}">
                <a16:creationId xmlns:a16="http://schemas.microsoft.com/office/drawing/2014/main" id="{0CEFD343-1C3D-EF23-5617-2B5CD2E08C42}"/>
              </a:ext>
            </a:extLst>
          </p:cNvPr>
          <p:cNvPicPr>
            <a:picLocks noChangeAspect="1"/>
          </p:cNvPicPr>
          <p:nvPr/>
        </p:nvPicPr>
        <p:blipFill>
          <a:blip r:embed="rId16"/>
          <a:stretch>
            <a:fillRect/>
          </a:stretch>
        </p:blipFill>
        <p:spPr>
          <a:xfrm>
            <a:off x="8275262" y="5370041"/>
            <a:ext cx="1393974" cy="1379021"/>
          </a:xfrm>
          <a:prstGeom prst="rect">
            <a:avLst/>
          </a:prstGeom>
        </p:spPr>
      </p:pic>
    </p:spTree>
    <p:extLst>
      <p:ext uri="{BB962C8B-B14F-4D97-AF65-F5344CB8AC3E}">
        <p14:creationId xmlns:p14="http://schemas.microsoft.com/office/powerpoint/2010/main" val="3617585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id="{3D264E02-010B-D0A1-9C96-FDAEFB88C831}"/>
              </a:ext>
            </a:extLst>
          </p:cNvPr>
          <p:cNvSpPr/>
          <p:nvPr/>
        </p:nvSpPr>
        <p:spPr>
          <a:xfrm>
            <a:off x="128083" y="1786713"/>
            <a:ext cx="9649833" cy="4962826"/>
          </a:xfrm>
          <a:prstGeom prst="roundRect">
            <a:avLst>
              <a:gd name="adj" fmla="val 3094"/>
            </a:avLst>
          </a:prstGeom>
          <a:solidFill>
            <a:srgbClr val="C9F1FB"/>
          </a:solidFill>
          <a:ln>
            <a:solidFill>
              <a:srgbClr val="11B0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5FFCD8F2-D9D0-B941-92E1-B2A362C72462}"/>
              </a:ext>
            </a:extLst>
          </p:cNvPr>
          <p:cNvSpPr txBox="1"/>
          <p:nvPr/>
        </p:nvSpPr>
        <p:spPr>
          <a:xfrm>
            <a:off x="70820" y="-15349"/>
            <a:ext cx="9707096" cy="1477328"/>
          </a:xfrm>
          <a:prstGeom prst="rect">
            <a:avLst/>
          </a:prstGeom>
          <a:noFill/>
        </p:spPr>
        <p:txBody>
          <a:bodyPr wrap="square" rtlCol="0">
            <a:spAutoFit/>
          </a:bodyPr>
          <a:lstStyle/>
          <a:p>
            <a:r>
              <a:rPr lang="en-GB" sz="3600" dirty="0">
                <a:solidFill>
                  <a:schemeClr val="tx2">
                    <a:lumMod val="40000"/>
                    <a:lumOff val="60000"/>
                  </a:schemeClr>
                </a:solidFill>
                <a:latin typeface="Impact" panose="020B0806030902050204" pitchFamily="34" charset="0"/>
              </a:rPr>
              <a:t>PERSONAL</a:t>
            </a:r>
          </a:p>
          <a:p>
            <a:r>
              <a:rPr lang="en-GB" sz="3600" dirty="0">
                <a:solidFill>
                  <a:srgbClr val="11B0D8"/>
                </a:solidFill>
                <a:latin typeface="Impact" panose="020B0806030902050204" pitchFamily="34" charset="0"/>
              </a:rPr>
              <a:t>DEVELOPMENT</a:t>
            </a:r>
          </a:p>
          <a:p>
            <a:endParaRPr lang="en-GB" dirty="0"/>
          </a:p>
        </p:txBody>
      </p:sp>
      <p:grpSp>
        <p:nvGrpSpPr>
          <p:cNvPr id="32" name="Group 31">
            <a:extLst>
              <a:ext uri="{FF2B5EF4-FFF2-40B4-BE49-F238E27FC236}">
                <a16:creationId xmlns:a16="http://schemas.microsoft.com/office/drawing/2014/main" id="{8B6E9DAB-7808-8561-7C6F-510B6D207AD0}"/>
              </a:ext>
            </a:extLst>
          </p:cNvPr>
          <p:cNvGrpSpPr/>
          <p:nvPr/>
        </p:nvGrpSpPr>
        <p:grpSpPr>
          <a:xfrm>
            <a:off x="8802806" y="67455"/>
            <a:ext cx="975110" cy="975110"/>
            <a:chOff x="2492096" y="1278967"/>
            <a:chExt cx="1873808" cy="1873808"/>
          </a:xfrm>
        </p:grpSpPr>
        <p:sp>
          <p:nvSpPr>
            <p:cNvPr id="33" name="Oval 32">
              <a:extLst>
                <a:ext uri="{FF2B5EF4-FFF2-40B4-BE49-F238E27FC236}">
                  <a16:creationId xmlns:a16="http://schemas.microsoft.com/office/drawing/2014/main" id="{056F822A-5DDE-4B3C-9D6C-5DA72242DD95}"/>
                </a:ext>
              </a:extLst>
            </p:cNvPr>
            <p:cNvSpPr/>
            <p:nvPr/>
          </p:nvSpPr>
          <p:spPr>
            <a:xfrm>
              <a:off x="2492096" y="1278967"/>
              <a:ext cx="1873808" cy="1873808"/>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4" name="Picture 33">
              <a:extLst>
                <a:ext uri="{FF2B5EF4-FFF2-40B4-BE49-F238E27FC236}">
                  <a16:creationId xmlns:a16="http://schemas.microsoft.com/office/drawing/2014/main" id="{DB67CD09-E66A-DD61-AD9F-4A39A722E475}"/>
                </a:ext>
              </a:extLst>
            </p:cNvPr>
            <p:cNvPicPr>
              <a:picLocks noChangeAspect="1"/>
            </p:cNvPicPr>
            <p:nvPr/>
          </p:nvPicPr>
          <p:blipFill>
            <a:blip r:embed="rId2"/>
            <a:stretch>
              <a:fillRect/>
            </a:stretch>
          </p:blipFill>
          <p:spPr>
            <a:xfrm>
              <a:off x="2554730" y="1357766"/>
              <a:ext cx="1727208" cy="1700317"/>
            </a:xfrm>
            <a:prstGeom prst="rect">
              <a:avLst/>
            </a:prstGeom>
          </p:spPr>
        </p:pic>
      </p:grpSp>
      <p:graphicFrame>
        <p:nvGraphicFramePr>
          <p:cNvPr id="35" name="Diagram 34">
            <a:extLst>
              <a:ext uri="{FF2B5EF4-FFF2-40B4-BE49-F238E27FC236}">
                <a16:creationId xmlns:a16="http://schemas.microsoft.com/office/drawing/2014/main" id="{F9A5A918-6468-8BBD-1D8E-8C82A6C2F49C}"/>
              </a:ext>
            </a:extLst>
          </p:cNvPr>
          <p:cNvGraphicFramePr/>
          <p:nvPr/>
        </p:nvGraphicFramePr>
        <p:xfrm>
          <a:off x="128083" y="1118503"/>
          <a:ext cx="9707096" cy="55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12F6FF8B-1D54-551D-D443-D3711CC8E765}"/>
              </a:ext>
            </a:extLst>
          </p:cNvPr>
          <p:cNvSpPr txBox="1"/>
          <p:nvPr/>
        </p:nvSpPr>
        <p:spPr>
          <a:xfrm>
            <a:off x="128083" y="1802453"/>
            <a:ext cx="9606138" cy="4062651"/>
          </a:xfrm>
          <a:prstGeom prst="rect">
            <a:avLst/>
          </a:prstGeom>
          <a:noFill/>
        </p:spPr>
        <p:txBody>
          <a:bodyPr wrap="square" rtlCol="0">
            <a:spAutoFit/>
          </a:bodyPr>
          <a:lstStyle/>
          <a:p>
            <a:r>
              <a:rPr lang="en-GB" sz="1400" b="1" dirty="0">
                <a:latin typeface="Agency FB" panose="020B0503020202020204" pitchFamily="34" charset="0"/>
              </a:rPr>
              <a:t>TRIPS &amp; VISITS and OFFSITE  LEARNING</a:t>
            </a:r>
          </a:p>
          <a:p>
            <a:endParaRPr lang="en-GB" sz="1000" dirty="0">
              <a:latin typeface="Agency FB" panose="020B0503020202020204" pitchFamily="34" charset="0"/>
            </a:endParaRPr>
          </a:p>
          <a:p>
            <a:r>
              <a:rPr lang="en-GB" sz="1000" dirty="0">
                <a:latin typeface="Agency FB" panose="020B0503020202020204" pitchFamily="34" charset="0"/>
              </a:rPr>
              <a:t>All pupils have equal opportunity to participate in offsite activities, tailored to meet their individual needs and fulfil the high expectations set about by the varied and vocational curriculum. </a:t>
            </a:r>
          </a:p>
          <a:p>
            <a:r>
              <a:rPr lang="en-GB" sz="1000" dirty="0">
                <a:latin typeface="Agency FB" panose="020B0503020202020204" pitchFamily="34" charset="0"/>
              </a:rPr>
              <a:t>Trips and visits happen as part of the curriculum and as an addition to the curriculum, enriching pupils overall learning experience, significantly contributing to their personal development. Visits include many trips to broad range of community venues and facilities where pupils learn self-help and problem solving, develop a deep understanding of the world around them, learn social skills and respect for others and formulate a clear idea of how to positively and proactively spend their leisure time.  </a:t>
            </a:r>
          </a:p>
          <a:p>
            <a:r>
              <a:rPr lang="en-GB" sz="1000" dirty="0">
                <a:latin typeface="Agency FB" panose="020B0503020202020204" pitchFamily="34" charset="0"/>
              </a:rPr>
              <a:t>Towards Independence groups follow a program as part of their curriculum called ‘My World’ where they go on different visits on a weekly basis. These visits are themed and are carefully planned and designed to achieve different focused personal development goals. </a:t>
            </a:r>
          </a:p>
          <a:p>
            <a:r>
              <a:rPr lang="en-GB" sz="1000" dirty="0">
                <a:latin typeface="Agency FB" panose="020B0503020202020204" pitchFamily="34" charset="0"/>
              </a:rPr>
              <a:t>Employability groups also participate in weekly visits to venues such as Supermarkets and Batley Bulldogs for their Independent Livings Skills day as well as different venues and facilities for volunteering and work experience opportunities. </a:t>
            </a:r>
          </a:p>
          <a:p>
            <a:r>
              <a:rPr lang="en-GB" sz="1000" dirty="0">
                <a:latin typeface="Agency FB" panose="020B0503020202020204" pitchFamily="34" charset="0"/>
              </a:rPr>
              <a:t>YR13 pupils also make weekly visits as part of their travel ad transition program, all these visits are planned to prepare pupils for their next steps into education, training, employment and adulthood. </a:t>
            </a:r>
          </a:p>
          <a:p>
            <a:endParaRPr lang="en-GB" sz="1000" dirty="0">
              <a:latin typeface="Agency FB" panose="020B0503020202020204" pitchFamily="34" charset="0"/>
            </a:endParaRPr>
          </a:p>
          <a:p>
            <a:r>
              <a:rPr lang="en-GB" sz="1000" dirty="0">
                <a:latin typeface="Agency FB" panose="020B0503020202020204" pitchFamily="34" charset="0"/>
              </a:rPr>
              <a:t>Additionally, the whole department makes an annual visit to the cinema and there are 2 differentiated residential opportunities for all pupils to participate in regardless of the pathway they are on. </a:t>
            </a:r>
          </a:p>
          <a:p>
            <a:endParaRPr lang="en-GB" sz="1200" b="1" dirty="0">
              <a:latin typeface="Agency FB" panose="020B0503020202020204" pitchFamily="34" charset="0"/>
            </a:endParaRPr>
          </a:p>
          <a:p>
            <a:r>
              <a:rPr lang="en-GB" sz="1200" b="1" dirty="0">
                <a:latin typeface="Agency FB" panose="020B0503020202020204" pitchFamily="34" charset="0"/>
              </a:rPr>
              <a:t>OFSITE LEARNING</a:t>
            </a:r>
          </a:p>
          <a:p>
            <a:endParaRPr lang="en-GB" sz="1000" dirty="0">
              <a:latin typeface="Agency FB" panose="020B0503020202020204" pitchFamily="34" charset="0"/>
            </a:endParaRPr>
          </a:p>
          <a:p>
            <a:r>
              <a:rPr lang="en-GB" sz="1000" dirty="0">
                <a:latin typeface="Agency FB" panose="020B0503020202020204" pitchFamily="34" charset="0"/>
              </a:rPr>
              <a:t>Independent Living Skills  - Batley Bulldogs</a:t>
            </a:r>
          </a:p>
          <a:p>
            <a:r>
              <a:rPr lang="en-GB" sz="1000" dirty="0">
                <a:latin typeface="Agency FB" panose="020B0503020202020204" pitchFamily="34" charset="0"/>
              </a:rPr>
              <a:t>Health and Fitness – Kirklees college Gym</a:t>
            </a:r>
          </a:p>
          <a:p>
            <a:r>
              <a:rPr lang="en-GB" sz="1000" dirty="0">
                <a:latin typeface="Agency FB" panose="020B0503020202020204" pitchFamily="34" charset="0"/>
              </a:rPr>
              <a:t>Duke Of Edinburgh – Whitley Beaumont / Bumpy / Oakwell Hall </a:t>
            </a:r>
          </a:p>
          <a:p>
            <a:r>
              <a:rPr lang="en-GB" sz="1000" dirty="0">
                <a:latin typeface="Agency FB" panose="020B0503020202020204" pitchFamily="34" charset="0"/>
              </a:rPr>
              <a:t>Community Projects – Oakwell Hall / Canal and Rivers Trust / Ravensthorpe – Ravensthorpe in Bloom </a:t>
            </a:r>
          </a:p>
          <a:p>
            <a:r>
              <a:rPr lang="en-GB" sz="1000" dirty="0">
                <a:latin typeface="Agency FB" panose="020B0503020202020204" pitchFamily="34" charset="0"/>
              </a:rPr>
              <a:t>My World – Royal Armouries / Snooker Hall / Yorkshire Sculpture Park / Crows Nest Park / National Media Museum / </a:t>
            </a:r>
            <a:r>
              <a:rPr lang="en-GB" sz="1000" dirty="0" err="1">
                <a:latin typeface="Agency FB" panose="020B0503020202020204" pitchFamily="34" charset="0"/>
              </a:rPr>
              <a:t>Bankfield</a:t>
            </a:r>
            <a:r>
              <a:rPr lang="en-GB" sz="1000" dirty="0">
                <a:latin typeface="Agency FB" panose="020B0503020202020204" pitchFamily="34" charset="0"/>
              </a:rPr>
              <a:t> Museum / Bowling / Fire Station / Health Centres / Library / Police Station / Cinema etc</a:t>
            </a:r>
          </a:p>
          <a:p>
            <a:r>
              <a:rPr lang="en-GB" sz="1000" dirty="0">
                <a:latin typeface="Agency FB" panose="020B0503020202020204" pitchFamily="34" charset="0"/>
              </a:rPr>
              <a:t>Vocational Skills – Little Deerwood</a:t>
            </a:r>
          </a:p>
          <a:p>
            <a:r>
              <a:rPr lang="en-GB" sz="1000" dirty="0">
                <a:latin typeface="Agency FB" panose="020B0503020202020204" pitchFamily="34" charset="0"/>
              </a:rPr>
              <a:t>Shopping – Aldi / Lidl / ASDA / Tesco / White Rose / </a:t>
            </a:r>
            <a:r>
              <a:rPr lang="en-GB" sz="1000" dirty="0" err="1">
                <a:latin typeface="Agency FB" panose="020B0503020202020204" pitchFamily="34" charset="0"/>
              </a:rPr>
              <a:t>Mullaco</a:t>
            </a:r>
            <a:r>
              <a:rPr lang="en-GB" sz="1000" dirty="0">
                <a:latin typeface="Agency FB" panose="020B0503020202020204" pitchFamily="34" charset="0"/>
              </a:rPr>
              <a:t> / Dewsbury Town Centre</a:t>
            </a:r>
          </a:p>
          <a:p>
            <a:endParaRPr lang="en-GB" sz="1000" dirty="0">
              <a:latin typeface="Agency FB" panose="020B0503020202020204" pitchFamily="34" charset="0"/>
            </a:endParaRPr>
          </a:p>
          <a:p>
            <a:endParaRPr lang="en-GB" sz="1000" dirty="0">
              <a:latin typeface="Agency FB" panose="020B0503020202020204" pitchFamily="34" charset="0"/>
            </a:endParaRPr>
          </a:p>
        </p:txBody>
      </p:sp>
      <p:pic>
        <p:nvPicPr>
          <p:cNvPr id="50" name="Picture 49">
            <a:extLst>
              <a:ext uri="{FF2B5EF4-FFF2-40B4-BE49-F238E27FC236}">
                <a16:creationId xmlns:a16="http://schemas.microsoft.com/office/drawing/2014/main" id="{9A865F91-062F-409D-483B-2C490E4BA868}"/>
              </a:ext>
            </a:extLst>
          </p:cNvPr>
          <p:cNvPicPr>
            <a:picLocks noChangeAspect="1"/>
          </p:cNvPicPr>
          <p:nvPr/>
        </p:nvPicPr>
        <p:blipFill>
          <a:blip r:embed="rId8"/>
          <a:stretch>
            <a:fillRect/>
          </a:stretch>
        </p:blipFill>
        <p:spPr>
          <a:xfrm>
            <a:off x="8424334" y="5476091"/>
            <a:ext cx="1130668" cy="1130668"/>
          </a:xfrm>
          <a:prstGeom prst="rect">
            <a:avLst/>
          </a:prstGeom>
        </p:spPr>
      </p:pic>
      <p:pic>
        <p:nvPicPr>
          <p:cNvPr id="4" name="Picture 3">
            <a:extLst>
              <a:ext uri="{FF2B5EF4-FFF2-40B4-BE49-F238E27FC236}">
                <a16:creationId xmlns:a16="http://schemas.microsoft.com/office/drawing/2014/main" id="{14369750-23F8-8B76-B2B7-D9F0D485510F}"/>
              </a:ext>
            </a:extLst>
          </p:cNvPr>
          <p:cNvPicPr>
            <a:picLocks noChangeAspect="1"/>
          </p:cNvPicPr>
          <p:nvPr/>
        </p:nvPicPr>
        <p:blipFill rotWithShape="1">
          <a:blip r:embed="rId9"/>
          <a:srcRect r="19152" b="-6687"/>
          <a:stretch/>
        </p:blipFill>
        <p:spPr>
          <a:xfrm>
            <a:off x="5752674" y="251242"/>
            <a:ext cx="3025464" cy="559871"/>
          </a:xfrm>
          <a:prstGeom prst="rect">
            <a:avLst/>
          </a:prstGeom>
        </p:spPr>
      </p:pic>
    </p:spTree>
    <p:extLst>
      <p:ext uri="{BB962C8B-B14F-4D97-AF65-F5344CB8AC3E}">
        <p14:creationId xmlns:p14="http://schemas.microsoft.com/office/powerpoint/2010/main" val="2725956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id="{3D264E02-010B-D0A1-9C96-FDAEFB88C831}"/>
              </a:ext>
            </a:extLst>
          </p:cNvPr>
          <p:cNvSpPr/>
          <p:nvPr/>
        </p:nvSpPr>
        <p:spPr>
          <a:xfrm>
            <a:off x="128083" y="1786713"/>
            <a:ext cx="9649833" cy="2462213"/>
          </a:xfrm>
          <a:prstGeom prst="roundRect">
            <a:avLst>
              <a:gd name="adj" fmla="val 4288"/>
            </a:avLst>
          </a:prstGeom>
          <a:solidFill>
            <a:srgbClr val="C9F1FB"/>
          </a:solidFill>
          <a:ln>
            <a:solidFill>
              <a:srgbClr val="11B0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5FFCD8F2-D9D0-B941-92E1-B2A362C72462}"/>
              </a:ext>
            </a:extLst>
          </p:cNvPr>
          <p:cNvSpPr txBox="1"/>
          <p:nvPr/>
        </p:nvSpPr>
        <p:spPr>
          <a:xfrm>
            <a:off x="70820" y="-15349"/>
            <a:ext cx="9707096" cy="1477328"/>
          </a:xfrm>
          <a:prstGeom prst="rect">
            <a:avLst/>
          </a:prstGeom>
          <a:noFill/>
        </p:spPr>
        <p:txBody>
          <a:bodyPr wrap="square" rtlCol="0">
            <a:spAutoFit/>
          </a:bodyPr>
          <a:lstStyle/>
          <a:p>
            <a:r>
              <a:rPr lang="en-GB" sz="3600" dirty="0">
                <a:solidFill>
                  <a:schemeClr val="tx2">
                    <a:lumMod val="40000"/>
                    <a:lumOff val="60000"/>
                  </a:schemeClr>
                </a:solidFill>
                <a:latin typeface="Impact" panose="020B0806030902050204" pitchFamily="34" charset="0"/>
              </a:rPr>
              <a:t>PERSONAL</a:t>
            </a:r>
          </a:p>
          <a:p>
            <a:r>
              <a:rPr lang="en-GB" sz="3600" dirty="0">
                <a:solidFill>
                  <a:srgbClr val="11B0D8"/>
                </a:solidFill>
                <a:latin typeface="Impact" panose="020B0806030902050204" pitchFamily="34" charset="0"/>
              </a:rPr>
              <a:t>DEVELOPMENT</a:t>
            </a:r>
          </a:p>
          <a:p>
            <a:endParaRPr lang="en-GB" dirty="0"/>
          </a:p>
        </p:txBody>
      </p:sp>
      <p:grpSp>
        <p:nvGrpSpPr>
          <p:cNvPr id="32" name="Group 31">
            <a:extLst>
              <a:ext uri="{FF2B5EF4-FFF2-40B4-BE49-F238E27FC236}">
                <a16:creationId xmlns:a16="http://schemas.microsoft.com/office/drawing/2014/main" id="{8B6E9DAB-7808-8561-7C6F-510B6D207AD0}"/>
              </a:ext>
            </a:extLst>
          </p:cNvPr>
          <p:cNvGrpSpPr/>
          <p:nvPr/>
        </p:nvGrpSpPr>
        <p:grpSpPr>
          <a:xfrm>
            <a:off x="8802806" y="67455"/>
            <a:ext cx="975110" cy="975110"/>
            <a:chOff x="2492096" y="1278967"/>
            <a:chExt cx="1873808" cy="1873808"/>
          </a:xfrm>
        </p:grpSpPr>
        <p:sp>
          <p:nvSpPr>
            <p:cNvPr id="33" name="Oval 32">
              <a:extLst>
                <a:ext uri="{FF2B5EF4-FFF2-40B4-BE49-F238E27FC236}">
                  <a16:creationId xmlns:a16="http://schemas.microsoft.com/office/drawing/2014/main" id="{056F822A-5DDE-4B3C-9D6C-5DA72242DD95}"/>
                </a:ext>
              </a:extLst>
            </p:cNvPr>
            <p:cNvSpPr/>
            <p:nvPr/>
          </p:nvSpPr>
          <p:spPr>
            <a:xfrm>
              <a:off x="2492096" y="1278967"/>
              <a:ext cx="1873808" cy="1873808"/>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4" name="Picture 33">
              <a:extLst>
                <a:ext uri="{FF2B5EF4-FFF2-40B4-BE49-F238E27FC236}">
                  <a16:creationId xmlns:a16="http://schemas.microsoft.com/office/drawing/2014/main" id="{DB67CD09-E66A-DD61-AD9F-4A39A722E475}"/>
                </a:ext>
              </a:extLst>
            </p:cNvPr>
            <p:cNvPicPr>
              <a:picLocks noChangeAspect="1"/>
            </p:cNvPicPr>
            <p:nvPr/>
          </p:nvPicPr>
          <p:blipFill>
            <a:blip r:embed="rId2"/>
            <a:stretch>
              <a:fillRect/>
            </a:stretch>
          </p:blipFill>
          <p:spPr>
            <a:xfrm>
              <a:off x="2554730" y="1357766"/>
              <a:ext cx="1727208" cy="1700317"/>
            </a:xfrm>
            <a:prstGeom prst="rect">
              <a:avLst/>
            </a:prstGeom>
          </p:spPr>
        </p:pic>
      </p:grpSp>
      <p:graphicFrame>
        <p:nvGraphicFramePr>
          <p:cNvPr id="35" name="Diagram 34">
            <a:extLst>
              <a:ext uri="{FF2B5EF4-FFF2-40B4-BE49-F238E27FC236}">
                <a16:creationId xmlns:a16="http://schemas.microsoft.com/office/drawing/2014/main" id="{F9A5A918-6468-8BBD-1D8E-8C82A6C2F49C}"/>
              </a:ext>
            </a:extLst>
          </p:cNvPr>
          <p:cNvGraphicFramePr/>
          <p:nvPr/>
        </p:nvGraphicFramePr>
        <p:xfrm>
          <a:off x="128083" y="1118503"/>
          <a:ext cx="9707096" cy="55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12F6FF8B-1D54-551D-D443-D3711CC8E765}"/>
              </a:ext>
            </a:extLst>
          </p:cNvPr>
          <p:cNvSpPr txBox="1"/>
          <p:nvPr/>
        </p:nvSpPr>
        <p:spPr>
          <a:xfrm>
            <a:off x="128083" y="1810401"/>
            <a:ext cx="9606138" cy="2154436"/>
          </a:xfrm>
          <a:prstGeom prst="rect">
            <a:avLst/>
          </a:prstGeom>
          <a:noFill/>
        </p:spPr>
        <p:txBody>
          <a:bodyPr wrap="square" rtlCol="0">
            <a:spAutoFit/>
          </a:bodyPr>
          <a:lstStyle/>
          <a:p>
            <a:r>
              <a:rPr lang="en-GB" sz="1400" b="1" dirty="0"/>
              <a:t>HEALTH AND WELLBEING</a:t>
            </a:r>
          </a:p>
          <a:p>
            <a:endParaRPr lang="en-GB" sz="1000" dirty="0">
              <a:latin typeface="Agency FB" panose="020B0503020202020204" pitchFamily="34" charset="0"/>
            </a:endParaRPr>
          </a:p>
          <a:p>
            <a:r>
              <a:rPr lang="en-GB" sz="1000" dirty="0">
                <a:latin typeface="Agency FB" panose="020B0503020202020204" pitchFamily="34" charset="0"/>
              </a:rPr>
              <a:t>As well as all the health and well being imbedded in our curriculum pupils are provided with a broad range of opportunities to improve and their health and well being.  </a:t>
            </a:r>
          </a:p>
          <a:p>
            <a:endParaRPr lang="en-GB" sz="1000" dirty="0">
              <a:latin typeface="Agency FB" panose="020B0503020202020204" pitchFamily="34" charset="0"/>
            </a:endParaRPr>
          </a:p>
          <a:p>
            <a:r>
              <a:rPr lang="en-GB" sz="1000" dirty="0">
                <a:latin typeface="Agency FB" panose="020B0503020202020204" pitchFamily="34" charset="0"/>
              </a:rPr>
              <a:t>Daily PE Lunchtime Clubs </a:t>
            </a:r>
          </a:p>
          <a:p>
            <a:r>
              <a:rPr lang="en-GB" sz="1000" dirty="0">
                <a:latin typeface="Agency FB" panose="020B0503020202020204" pitchFamily="34" charset="0"/>
              </a:rPr>
              <a:t>Annual Cinema Trip </a:t>
            </a:r>
          </a:p>
          <a:p>
            <a:r>
              <a:rPr lang="en-GB" sz="1000" dirty="0">
                <a:latin typeface="Agency FB" panose="020B0503020202020204" pitchFamily="34" charset="0"/>
              </a:rPr>
              <a:t>Links with the Brunswick Centre who offer support and advice to pupils, training to staff</a:t>
            </a:r>
          </a:p>
          <a:p>
            <a:r>
              <a:rPr lang="en-GB" sz="1000" dirty="0">
                <a:latin typeface="Agency FB" panose="020B0503020202020204" pitchFamily="34" charset="0"/>
              </a:rPr>
              <a:t>Healthy relationships group </a:t>
            </a:r>
          </a:p>
          <a:p>
            <a:r>
              <a:rPr lang="en-GB" sz="1000" dirty="0">
                <a:latin typeface="Agency FB" panose="020B0503020202020204" pitchFamily="34" charset="0"/>
              </a:rPr>
              <a:t>Elsa interventions</a:t>
            </a:r>
          </a:p>
          <a:p>
            <a:r>
              <a:rPr lang="en-GB" sz="1000" dirty="0">
                <a:latin typeface="Agency FB" panose="020B0503020202020204" pitchFamily="34" charset="0"/>
              </a:rPr>
              <a:t>SEMH interventions </a:t>
            </a:r>
          </a:p>
          <a:p>
            <a:r>
              <a:rPr lang="en-GB" sz="1000" dirty="0">
                <a:latin typeface="Agency FB" panose="020B0503020202020204" pitchFamily="34" charset="0"/>
              </a:rPr>
              <a:t>Personal Care interventions </a:t>
            </a:r>
          </a:p>
          <a:p>
            <a:r>
              <a:rPr lang="en-GB" sz="1000" dirty="0">
                <a:latin typeface="Agency FB" panose="020B0503020202020204" pitchFamily="34" charset="0"/>
              </a:rPr>
              <a:t>Special events and celebrations – Hello Yellow / Comic Relief / </a:t>
            </a:r>
          </a:p>
          <a:p>
            <a:endParaRPr lang="en-GB" sz="1000" dirty="0">
              <a:latin typeface="Agency FB" panose="020B0503020202020204" pitchFamily="34" charset="0"/>
            </a:endParaRPr>
          </a:p>
        </p:txBody>
      </p:sp>
      <p:pic>
        <p:nvPicPr>
          <p:cNvPr id="5" name="Picture 4">
            <a:extLst>
              <a:ext uri="{FF2B5EF4-FFF2-40B4-BE49-F238E27FC236}">
                <a16:creationId xmlns:a16="http://schemas.microsoft.com/office/drawing/2014/main" id="{77C2832E-3476-E4B1-2407-E4B1ADF73D5B}"/>
              </a:ext>
            </a:extLst>
          </p:cNvPr>
          <p:cNvPicPr>
            <a:picLocks noChangeAspect="1"/>
          </p:cNvPicPr>
          <p:nvPr/>
        </p:nvPicPr>
        <p:blipFill rotWithShape="1">
          <a:blip r:embed="rId8"/>
          <a:srcRect r="19152" b="-6687"/>
          <a:stretch/>
        </p:blipFill>
        <p:spPr>
          <a:xfrm>
            <a:off x="5752674" y="251242"/>
            <a:ext cx="3025464" cy="559871"/>
          </a:xfrm>
          <a:prstGeom prst="rect">
            <a:avLst/>
          </a:prstGeom>
        </p:spPr>
      </p:pic>
      <p:pic>
        <p:nvPicPr>
          <p:cNvPr id="3" name="Picture 2">
            <a:extLst>
              <a:ext uri="{FF2B5EF4-FFF2-40B4-BE49-F238E27FC236}">
                <a16:creationId xmlns:a16="http://schemas.microsoft.com/office/drawing/2014/main" id="{868A0594-C87F-FC8F-415C-866F2C7C29B8}"/>
              </a:ext>
            </a:extLst>
          </p:cNvPr>
          <p:cNvPicPr>
            <a:picLocks noChangeAspect="1"/>
          </p:cNvPicPr>
          <p:nvPr/>
        </p:nvPicPr>
        <p:blipFill>
          <a:blip r:embed="rId9"/>
          <a:stretch>
            <a:fillRect/>
          </a:stretch>
        </p:blipFill>
        <p:spPr>
          <a:xfrm>
            <a:off x="8957725" y="3522464"/>
            <a:ext cx="654170" cy="654170"/>
          </a:xfrm>
          <a:prstGeom prst="rect">
            <a:avLst/>
          </a:prstGeom>
        </p:spPr>
      </p:pic>
    </p:spTree>
    <p:extLst>
      <p:ext uri="{BB962C8B-B14F-4D97-AF65-F5344CB8AC3E}">
        <p14:creationId xmlns:p14="http://schemas.microsoft.com/office/powerpoint/2010/main" val="3933870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id="{3D264E02-010B-D0A1-9C96-FDAEFB88C831}"/>
              </a:ext>
            </a:extLst>
          </p:cNvPr>
          <p:cNvSpPr/>
          <p:nvPr/>
        </p:nvSpPr>
        <p:spPr>
          <a:xfrm>
            <a:off x="128083" y="1786713"/>
            <a:ext cx="9649833" cy="2509241"/>
          </a:xfrm>
          <a:prstGeom prst="roundRect">
            <a:avLst>
              <a:gd name="adj" fmla="val 4288"/>
            </a:avLst>
          </a:prstGeom>
          <a:solidFill>
            <a:srgbClr val="C9F1FB"/>
          </a:solidFill>
          <a:ln>
            <a:solidFill>
              <a:srgbClr val="11B0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5FFCD8F2-D9D0-B941-92E1-B2A362C72462}"/>
              </a:ext>
            </a:extLst>
          </p:cNvPr>
          <p:cNvSpPr txBox="1"/>
          <p:nvPr/>
        </p:nvSpPr>
        <p:spPr>
          <a:xfrm>
            <a:off x="70820" y="-15349"/>
            <a:ext cx="9707096" cy="1477328"/>
          </a:xfrm>
          <a:prstGeom prst="rect">
            <a:avLst/>
          </a:prstGeom>
          <a:noFill/>
        </p:spPr>
        <p:txBody>
          <a:bodyPr wrap="square" rtlCol="0">
            <a:spAutoFit/>
          </a:bodyPr>
          <a:lstStyle/>
          <a:p>
            <a:r>
              <a:rPr lang="en-GB" sz="3600" dirty="0">
                <a:solidFill>
                  <a:schemeClr val="tx2">
                    <a:lumMod val="40000"/>
                    <a:lumOff val="60000"/>
                  </a:schemeClr>
                </a:solidFill>
                <a:latin typeface="Impact" panose="020B0806030902050204" pitchFamily="34" charset="0"/>
              </a:rPr>
              <a:t>PERSONAL</a:t>
            </a:r>
          </a:p>
          <a:p>
            <a:r>
              <a:rPr lang="en-GB" sz="3600" dirty="0">
                <a:solidFill>
                  <a:srgbClr val="11B0D8"/>
                </a:solidFill>
                <a:latin typeface="Impact" panose="020B0806030902050204" pitchFamily="34" charset="0"/>
              </a:rPr>
              <a:t>DEVELOPMENT</a:t>
            </a:r>
          </a:p>
          <a:p>
            <a:endParaRPr lang="en-GB" dirty="0"/>
          </a:p>
        </p:txBody>
      </p:sp>
      <p:grpSp>
        <p:nvGrpSpPr>
          <p:cNvPr id="32" name="Group 31">
            <a:extLst>
              <a:ext uri="{FF2B5EF4-FFF2-40B4-BE49-F238E27FC236}">
                <a16:creationId xmlns:a16="http://schemas.microsoft.com/office/drawing/2014/main" id="{8B6E9DAB-7808-8561-7C6F-510B6D207AD0}"/>
              </a:ext>
            </a:extLst>
          </p:cNvPr>
          <p:cNvGrpSpPr/>
          <p:nvPr/>
        </p:nvGrpSpPr>
        <p:grpSpPr>
          <a:xfrm>
            <a:off x="8802806" y="67455"/>
            <a:ext cx="975110" cy="975110"/>
            <a:chOff x="2492096" y="1278967"/>
            <a:chExt cx="1873808" cy="1873808"/>
          </a:xfrm>
        </p:grpSpPr>
        <p:sp>
          <p:nvSpPr>
            <p:cNvPr id="33" name="Oval 32">
              <a:extLst>
                <a:ext uri="{FF2B5EF4-FFF2-40B4-BE49-F238E27FC236}">
                  <a16:creationId xmlns:a16="http://schemas.microsoft.com/office/drawing/2014/main" id="{056F822A-5DDE-4B3C-9D6C-5DA72242DD95}"/>
                </a:ext>
              </a:extLst>
            </p:cNvPr>
            <p:cNvSpPr/>
            <p:nvPr/>
          </p:nvSpPr>
          <p:spPr>
            <a:xfrm>
              <a:off x="2492096" y="1278967"/>
              <a:ext cx="1873808" cy="1873808"/>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4" name="Picture 33">
              <a:extLst>
                <a:ext uri="{FF2B5EF4-FFF2-40B4-BE49-F238E27FC236}">
                  <a16:creationId xmlns:a16="http://schemas.microsoft.com/office/drawing/2014/main" id="{DB67CD09-E66A-DD61-AD9F-4A39A722E475}"/>
                </a:ext>
              </a:extLst>
            </p:cNvPr>
            <p:cNvPicPr>
              <a:picLocks noChangeAspect="1"/>
            </p:cNvPicPr>
            <p:nvPr/>
          </p:nvPicPr>
          <p:blipFill>
            <a:blip r:embed="rId2"/>
            <a:stretch>
              <a:fillRect/>
            </a:stretch>
          </p:blipFill>
          <p:spPr>
            <a:xfrm>
              <a:off x="2554730" y="1357766"/>
              <a:ext cx="1727208" cy="1700317"/>
            </a:xfrm>
            <a:prstGeom prst="rect">
              <a:avLst/>
            </a:prstGeom>
          </p:spPr>
        </p:pic>
      </p:grpSp>
      <p:graphicFrame>
        <p:nvGraphicFramePr>
          <p:cNvPr id="35" name="Diagram 34">
            <a:extLst>
              <a:ext uri="{FF2B5EF4-FFF2-40B4-BE49-F238E27FC236}">
                <a16:creationId xmlns:a16="http://schemas.microsoft.com/office/drawing/2014/main" id="{F9A5A918-6468-8BBD-1D8E-8C82A6C2F49C}"/>
              </a:ext>
            </a:extLst>
          </p:cNvPr>
          <p:cNvGraphicFramePr/>
          <p:nvPr/>
        </p:nvGraphicFramePr>
        <p:xfrm>
          <a:off x="128083" y="1118503"/>
          <a:ext cx="9707096" cy="559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12F6FF8B-1D54-551D-D443-D3711CC8E765}"/>
              </a:ext>
            </a:extLst>
          </p:cNvPr>
          <p:cNvSpPr txBox="1"/>
          <p:nvPr/>
        </p:nvSpPr>
        <p:spPr>
          <a:xfrm>
            <a:off x="128083" y="1818355"/>
            <a:ext cx="9606138" cy="1692771"/>
          </a:xfrm>
          <a:prstGeom prst="rect">
            <a:avLst/>
          </a:prstGeom>
          <a:noFill/>
        </p:spPr>
        <p:txBody>
          <a:bodyPr wrap="square" rtlCol="0">
            <a:spAutoFit/>
          </a:bodyPr>
          <a:lstStyle/>
          <a:p>
            <a:r>
              <a:rPr lang="en-GB" sz="1400" b="1" dirty="0"/>
              <a:t>ENGAGEMENT FOR  LEARNING</a:t>
            </a:r>
          </a:p>
          <a:p>
            <a:endParaRPr lang="en-GB" sz="1000" dirty="0">
              <a:latin typeface="Agency FB" panose="020B0503020202020204" pitchFamily="34" charset="0"/>
            </a:endParaRPr>
          </a:p>
          <a:p>
            <a:r>
              <a:rPr lang="en-GB" sz="1000" dirty="0">
                <a:latin typeface="Agency FB" panose="020B0503020202020204" pitchFamily="34" charset="0"/>
              </a:rPr>
              <a:t>The school Engagement for Learning approach supports pupils to make the right choices, develop their resilience and celebrate their success.</a:t>
            </a:r>
          </a:p>
          <a:p>
            <a:endParaRPr lang="en-GB" sz="1000" dirty="0">
              <a:latin typeface="Agency FB" panose="020B0503020202020204" pitchFamily="34" charset="0"/>
            </a:endParaRPr>
          </a:p>
          <a:p>
            <a:r>
              <a:rPr lang="en-GB" sz="1000" dirty="0">
                <a:latin typeface="Agency FB" panose="020B0503020202020204" pitchFamily="34" charset="0"/>
              </a:rPr>
              <a:t>Weekly certificates and recognition in assembly</a:t>
            </a:r>
          </a:p>
          <a:p>
            <a:r>
              <a:rPr lang="en-GB" sz="1000" dirty="0">
                <a:latin typeface="Agency FB" panose="020B0503020202020204" pitchFamily="34" charset="0"/>
              </a:rPr>
              <a:t>Rewards prizes half termly </a:t>
            </a:r>
          </a:p>
          <a:p>
            <a:r>
              <a:rPr lang="en-GB" sz="1000" dirty="0">
                <a:latin typeface="Agency FB" panose="020B0503020202020204" pitchFamily="34" charset="0"/>
              </a:rPr>
              <a:t>Termly rewards trips </a:t>
            </a:r>
          </a:p>
          <a:p>
            <a:r>
              <a:rPr lang="en-GB" sz="1000" dirty="0">
                <a:latin typeface="Agency FB" panose="020B0503020202020204" pitchFamily="34" charset="0"/>
              </a:rPr>
              <a:t>Pupil Voice</a:t>
            </a:r>
          </a:p>
          <a:p>
            <a:r>
              <a:rPr lang="en-GB" sz="1000" dirty="0">
                <a:latin typeface="Agency FB" panose="020B0503020202020204" pitchFamily="34" charset="0"/>
              </a:rPr>
              <a:t>Interventions</a:t>
            </a:r>
          </a:p>
          <a:p>
            <a:r>
              <a:rPr lang="en-GB" sz="1000" dirty="0">
                <a:latin typeface="Agency FB" panose="020B0503020202020204" pitchFamily="34" charset="0"/>
              </a:rPr>
              <a:t>Student Council</a:t>
            </a:r>
          </a:p>
        </p:txBody>
      </p:sp>
      <p:pic>
        <p:nvPicPr>
          <p:cNvPr id="4" name="Picture 3">
            <a:extLst>
              <a:ext uri="{FF2B5EF4-FFF2-40B4-BE49-F238E27FC236}">
                <a16:creationId xmlns:a16="http://schemas.microsoft.com/office/drawing/2014/main" id="{01C450CA-A31C-E55D-7638-D7861CFD2ADF}"/>
              </a:ext>
            </a:extLst>
          </p:cNvPr>
          <p:cNvPicPr>
            <a:picLocks noChangeAspect="1"/>
          </p:cNvPicPr>
          <p:nvPr/>
        </p:nvPicPr>
        <p:blipFill rotWithShape="1">
          <a:blip r:embed="rId8"/>
          <a:srcRect r="19152" b="-6687"/>
          <a:stretch/>
        </p:blipFill>
        <p:spPr>
          <a:xfrm>
            <a:off x="5752674" y="251242"/>
            <a:ext cx="3025464" cy="559871"/>
          </a:xfrm>
          <a:prstGeom prst="rect">
            <a:avLst/>
          </a:prstGeom>
        </p:spPr>
      </p:pic>
      <p:pic>
        <p:nvPicPr>
          <p:cNvPr id="5" name="Picture 4">
            <a:extLst>
              <a:ext uri="{FF2B5EF4-FFF2-40B4-BE49-F238E27FC236}">
                <a16:creationId xmlns:a16="http://schemas.microsoft.com/office/drawing/2014/main" id="{33F02CDA-4B9C-C4E0-67BE-F3C50072E038}"/>
              </a:ext>
            </a:extLst>
          </p:cNvPr>
          <p:cNvPicPr>
            <a:picLocks noChangeAspect="1"/>
          </p:cNvPicPr>
          <p:nvPr/>
        </p:nvPicPr>
        <p:blipFill>
          <a:blip r:embed="rId9"/>
          <a:stretch>
            <a:fillRect/>
          </a:stretch>
        </p:blipFill>
        <p:spPr>
          <a:xfrm>
            <a:off x="8778138" y="3306280"/>
            <a:ext cx="925654" cy="925654"/>
          </a:xfrm>
          <a:prstGeom prst="rect">
            <a:avLst/>
          </a:prstGeom>
        </p:spPr>
      </p:pic>
    </p:spTree>
    <p:extLst>
      <p:ext uri="{BB962C8B-B14F-4D97-AF65-F5344CB8AC3E}">
        <p14:creationId xmlns:p14="http://schemas.microsoft.com/office/powerpoint/2010/main" val="19949322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10835</TotalTime>
  <Words>1946</Words>
  <Application>Microsoft Office PowerPoint</Application>
  <PresentationFormat>A4 Paper (210x297 mm)</PresentationFormat>
  <Paragraphs>254</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Agency FB</vt:lpstr>
      <vt:lpstr>Arial</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Ravenshall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Becks Errett</dc:creator>
  <cp:lastModifiedBy>Becks Errett</cp:lastModifiedBy>
  <cp:revision>9</cp:revision>
  <dcterms:created xsi:type="dcterms:W3CDTF">2023-10-23T10:32:29Z</dcterms:created>
  <dcterms:modified xsi:type="dcterms:W3CDTF">2023-11-30T14:12:08Z</dcterms:modified>
</cp:coreProperties>
</file>