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56" r:id="rId4"/>
    <p:sldId id="259" r:id="rId5"/>
    <p:sldId id="260" r:id="rId6"/>
    <p:sldId id="261" r:id="rId7"/>
    <p:sldId id="257" r:id="rId8"/>
    <p:sldId id="263" r:id="rId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FEE2F8"/>
    <a:srgbClr val="FAB0F1"/>
    <a:srgbClr val="FB11DA"/>
    <a:srgbClr val="22FA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3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BA1AF6-F1DB-4F3A-9205-3CAA6F322A89}" type="doc">
      <dgm:prSet loTypeId="urn:microsoft.com/office/officeart/2005/8/layout/hChevron3" loCatId="process" qsTypeId="urn:microsoft.com/office/officeart/2005/8/quickstyle/simple1" qsCatId="simple" csTypeId="urn:microsoft.com/office/officeart/2005/8/colors/accent1_2" csCatId="accent1" phldr="1"/>
      <dgm:spPr/>
    </dgm:pt>
    <dgm:pt modelId="{BE6ED022-23F1-4532-A9D4-C210DBED22F1}">
      <dgm:prSet phldrT="[Text]" custT="1"/>
      <dgm:spPr>
        <a:solidFill>
          <a:schemeClr val="tx2">
            <a:lumMod val="60000"/>
            <a:lumOff val="40000"/>
          </a:schemeClr>
        </a:solidFill>
      </dgm:spPr>
      <dgm:t>
        <a:bodyPr/>
        <a:lstStyle/>
        <a:p>
          <a:r>
            <a:rPr lang="en-GB" sz="800" dirty="0"/>
            <a:t>Personalised curriculum package offering learning opportunities with a strong emphasis on preparation for adulthood and independent living.  </a:t>
          </a:r>
        </a:p>
      </dgm:t>
    </dgm:pt>
    <dgm:pt modelId="{65F0662A-89C5-4122-A151-7FBBB47940D2}" type="parTrans" cxnId="{B1FC8460-2C49-4626-A85D-F90AB6089AAA}">
      <dgm:prSet/>
      <dgm:spPr/>
      <dgm:t>
        <a:bodyPr/>
        <a:lstStyle/>
        <a:p>
          <a:endParaRPr lang="en-GB" sz="800"/>
        </a:p>
      </dgm:t>
    </dgm:pt>
    <dgm:pt modelId="{D312E9F0-724F-4755-9062-FB87FF17FB53}" type="sibTrans" cxnId="{B1FC8460-2C49-4626-A85D-F90AB6089AAA}">
      <dgm:prSet/>
      <dgm:spPr/>
      <dgm:t>
        <a:bodyPr/>
        <a:lstStyle/>
        <a:p>
          <a:endParaRPr lang="en-GB" sz="800"/>
        </a:p>
      </dgm:t>
    </dgm:pt>
    <dgm:pt modelId="{61EDE054-E82C-483F-8E17-73E562D7CF45}">
      <dgm:prSet phldrT="[Text]" custT="1"/>
      <dgm:spPr>
        <a:solidFill>
          <a:schemeClr val="tx2">
            <a:lumMod val="60000"/>
            <a:lumOff val="40000"/>
          </a:schemeClr>
        </a:solidFill>
      </dgm:spPr>
      <dgm:t>
        <a:bodyPr/>
        <a:lstStyle/>
        <a:p>
          <a:r>
            <a:rPr lang="en-GB" sz="800" dirty="0"/>
            <a:t>Literacy, communication and numeracy taught, used and applied in real life contexts.</a:t>
          </a:r>
        </a:p>
      </dgm:t>
    </dgm:pt>
    <dgm:pt modelId="{17412EB0-64D2-4B3C-9CF5-DC12CC2A997D}" type="parTrans" cxnId="{7A826BE5-2CD3-4E8F-9001-F03F21D52AE9}">
      <dgm:prSet/>
      <dgm:spPr/>
      <dgm:t>
        <a:bodyPr/>
        <a:lstStyle/>
        <a:p>
          <a:endParaRPr lang="en-GB" sz="800"/>
        </a:p>
      </dgm:t>
    </dgm:pt>
    <dgm:pt modelId="{65A2D6D5-B30A-4861-9ACD-958F526B5997}" type="sibTrans" cxnId="{7A826BE5-2CD3-4E8F-9001-F03F21D52AE9}">
      <dgm:prSet/>
      <dgm:spPr/>
      <dgm:t>
        <a:bodyPr/>
        <a:lstStyle/>
        <a:p>
          <a:endParaRPr lang="en-GB" sz="800"/>
        </a:p>
      </dgm:t>
    </dgm:pt>
    <dgm:pt modelId="{8D51FEAC-6687-4A73-9564-953E93872947}">
      <dgm:prSet phldrT="[Text]" custT="1"/>
      <dgm:spPr>
        <a:solidFill>
          <a:schemeClr val="tx2">
            <a:lumMod val="40000"/>
            <a:lumOff val="60000"/>
          </a:schemeClr>
        </a:solidFill>
      </dgm:spPr>
      <dgm:t>
        <a:bodyPr/>
        <a:lstStyle/>
        <a:p>
          <a:r>
            <a:rPr lang="en-GB" sz="800" dirty="0"/>
            <a:t>Developing skills for daily living and personal independence, including shopping, cooking and home management. </a:t>
          </a:r>
        </a:p>
      </dgm:t>
    </dgm:pt>
    <dgm:pt modelId="{46FD824C-9F4B-41F1-BEB6-7C1776C9B120}" type="parTrans" cxnId="{A777B5DB-0366-451B-9020-148A54F65F1E}">
      <dgm:prSet/>
      <dgm:spPr/>
      <dgm:t>
        <a:bodyPr/>
        <a:lstStyle/>
        <a:p>
          <a:endParaRPr lang="en-GB" sz="800"/>
        </a:p>
      </dgm:t>
    </dgm:pt>
    <dgm:pt modelId="{F942E5AA-FF4F-4E83-B575-69C6D1B2EB2F}" type="sibTrans" cxnId="{A777B5DB-0366-451B-9020-148A54F65F1E}">
      <dgm:prSet/>
      <dgm:spPr/>
      <dgm:t>
        <a:bodyPr/>
        <a:lstStyle/>
        <a:p>
          <a:endParaRPr lang="en-GB" sz="800"/>
        </a:p>
      </dgm:t>
    </dgm:pt>
    <dgm:pt modelId="{97E29D1A-FA53-462D-A3B2-83F903587CC6}">
      <dgm:prSet phldrT="[Text]" custT="1"/>
      <dgm:spPr>
        <a:solidFill>
          <a:schemeClr val="tx2">
            <a:lumMod val="60000"/>
            <a:lumOff val="40000"/>
          </a:schemeClr>
        </a:solidFill>
      </dgm:spPr>
      <dgm:t>
        <a:bodyPr/>
        <a:lstStyle/>
        <a:p>
          <a:r>
            <a:rPr lang="en-GB" sz="800" dirty="0"/>
            <a:t>Life Skills in a range of different contexts developing skills for greater independence. </a:t>
          </a:r>
        </a:p>
      </dgm:t>
    </dgm:pt>
    <dgm:pt modelId="{18287477-7262-41CC-9E92-D7B54625E74F}" type="parTrans" cxnId="{5E06B976-2A0F-4D31-9D97-88CF0E861D07}">
      <dgm:prSet/>
      <dgm:spPr/>
      <dgm:t>
        <a:bodyPr/>
        <a:lstStyle/>
        <a:p>
          <a:endParaRPr lang="en-GB" sz="800"/>
        </a:p>
      </dgm:t>
    </dgm:pt>
    <dgm:pt modelId="{0F376DC3-F980-4A30-8770-3E40696DDB50}" type="sibTrans" cxnId="{5E06B976-2A0F-4D31-9D97-88CF0E861D07}">
      <dgm:prSet/>
      <dgm:spPr/>
      <dgm:t>
        <a:bodyPr/>
        <a:lstStyle/>
        <a:p>
          <a:endParaRPr lang="en-GB" sz="800"/>
        </a:p>
      </dgm:t>
    </dgm:pt>
    <dgm:pt modelId="{16F708B3-03F4-47A2-89F8-E3F16CD2C22B}">
      <dgm:prSet phldrT="[Text]" custT="1"/>
      <dgm:spPr>
        <a:solidFill>
          <a:schemeClr val="tx2">
            <a:lumMod val="40000"/>
            <a:lumOff val="60000"/>
          </a:schemeClr>
        </a:solidFill>
      </dgm:spPr>
      <dgm:t>
        <a:bodyPr/>
        <a:lstStyle/>
        <a:p>
          <a:r>
            <a:rPr lang="en-GB" sz="800" dirty="0"/>
            <a:t>Healthy Living – Making healthy choices, learning to look after your physical and mental health. </a:t>
          </a:r>
        </a:p>
      </dgm:t>
    </dgm:pt>
    <dgm:pt modelId="{7BFB03BD-84F0-4D90-8456-29A108C3AF10}" type="parTrans" cxnId="{AF48C492-5588-4758-A830-361B379C98F4}">
      <dgm:prSet/>
      <dgm:spPr/>
      <dgm:t>
        <a:bodyPr/>
        <a:lstStyle/>
        <a:p>
          <a:endParaRPr lang="en-GB" sz="800"/>
        </a:p>
      </dgm:t>
    </dgm:pt>
    <dgm:pt modelId="{C2FADAF5-E6D7-4618-A2B9-3A58F8538DAC}" type="sibTrans" cxnId="{AF48C492-5588-4758-A830-361B379C98F4}">
      <dgm:prSet/>
      <dgm:spPr/>
      <dgm:t>
        <a:bodyPr/>
        <a:lstStyle/>
        <a:p>
          <a:endParaRPr lang="en-GB" sz="800"/>
        </a:p>
      </dgm:t>
    </dgm:pt>
    <dgm:pt modelId="{3F6F34E0-1677-4557-9294-75D68F10CCBC}">
      <dgm:prSet phldrT="[Text]" custT="1"/>
      <dgm:spPr>
        <a:solidFill>
          <a:schemeClr val="tx2">
            <a:lumMod val="40000"/>
            <a:lumOff val="60000"/>
          </a:schemeClr>
        </a:solidFill>
      </dgm:spPr>
      <dgm:t>
        <a:bodyPr/>
        <a:lstStyle/>
        <a:p>
          <a:r>
            <a:rPr lang="en-GB" sz="800" dirty="0"/>
            <a:t>Structured sequenced learning driven by holistic targets with EHCP outcomes at its core. </a:t>
          </a:r>
        </a:p>
      </dgm:t>
    </dgm:pt>
    <dgm:pt modelId="{BC3BE393-6C36-47D7-9757-E95818073E4E}" type="sibTrans" cxnId="{97857D82-D30B-4D8A-A078-5179DA57B835}">
      <dgm:prSet/>
      <dgm:spPr/>
      <dgm:t>
        <a:bodyPr/>
        <a:lstStyle/>
        <a:p>
          <a:endParaRPr lang="en-GB" sz="800"/>
        </a:p>
      </dgm:t>
    </dgm:pt>
    <dgm:pt modelId="{AD262182-53B0-4D08-A0C0-A52F3833565B}" type="parTrans" cxnId="{97857D82-D30B-4D8A-A078-5179DA57B835}">
      <dgm:prSet/>
      <dgm:spPr/>
      <dgm:t>
        <a:bodyPr/>
        <a:lstStyle/>
        <a:p>
          <a:endParaRPr lang="en-GB" sz="800"/>
        </a:p>
      </dgm:t>
    </dgm:pt>
    <dgm:pt modelId="{B9DFA04F-A8BA-49DE-94A3-9F6ECC14396A}" type="pres">
      <dgm:prSet presAssocID="{29BA1AF6-F1DB-4F3A-9205-3CAA6F322A89}" presName="Name0" presStyleCnt="0">
        <dgm:presLayoutVars>
          <dgm:dir/>
          <dgm:resizeHandles val="exact"/>
        </dgm:presLayoutVars>
      </dgm:prSet>
      <dgm:spPr/>
    </dgm:pt>
    <dgm:pt modelId="{CABC85C0-A48A-4183-BE98-3EC167404203}" type="pres">
      <dgm:prSet presAssocID="{BE6ED022-23F1-4532-A9D4-C210DBED22F1}" presName="parTxOnly" presStyleLbl="node1" presStyleIdx="0" presStyleCnt="6" custScaleY="142914">
        <dgm:presLayoutVars>
          <dgm:bulletEnabled val="1"/>
        </dgm:presLayoutVars>
      </dgm:prSet>
      <dgm:spPr/>
    </dgm:pt>
    <dgm:pt modelId="{61398340-C4CC-4111-ACF0-308E43014978}" type="pres">
      <dgm:prSet presAssocID="{D312E9F0-724F-4755-9062-FB87FF17FB53}" presName="parSpace" presStyleCnt="0"/>
      <dgm:spPr/>
    </dgm:pt>
    <dgm:pt modelId="{070EFD77-24DF-43AE-A030-70E3904C9776}" type="pres">
      <dgm:prSet presAssocID="{3F6F34E0-1677-4557-9294-75D68F10CCBC}" presName="parTxOnly" presStyleLbl="node1" presStyleIdx="1" presStyleCnt="6" custScaleX="118310" custScaleY="142914">
        <dgm:presLayoutVars>
          <dgm:bulletEnabled val="1"/>
        </dgm:presLayoutVars>
      </dgm:prSet>
      <dgm:spPr/>
    </dgm:pt>
    <dgm:pt modelId="{9E6E41ED-1567-4750-B54A-E55F1603A8A0}" type="pres">
      <dgm:prSet presAssocID="{BC3BE393-6C36-47D7-9757-E95818073E4E}" presName="parSpace" presStyleCnt="0"/>
      <dgm:spPr/>
    </dgm:pt>
    <dgm:pt modelId="{41E19ED5-01E1-47D6-AAD2-EC77E37F0428}" type="pres">
      <dgm:prSet presAssocID="{61EDE054-E82C-483F-8E17-73E562D7CF45}" presName="parTxOnly" presStyleLbl="node1" presStyleIdx="2" presStyleCnt="6" custScaleY="142914">
        <dgm:presLayoutVars>
          <dgm:bulletEnabled val="1"/>
        </dgm:presLayoutVars>
      </dgm:prSet>
      <dgm:spPr/>
    </dgm:pt>
    <dgm:pt modelId="{67D3C564-227F-4703-8734-92FA3F2A87B8}" type="pres">
      <dgm:prSet presAssocID="{65A2D6D5-B30A-4861-9ACD-958F526B5997}" presName="parSpace" presStyleCnt="0"/>
      <dgm:spPr/>
    </dgm:pt>
    <dgm:pt modelId="{D97F3ED3-62A0-4864-B255-9058CB677E9E}" type="pres">
      <dgm:prSet presAssocID="{8D51FEAC-6687-4A73-9564-953E93872947}" presName="parTxOnly" presStyleLbl="node1" presStyleIdx="3" presStyleCnt="6" custScaleY="142914">
        <dgm:presLayoutVars>
          <dgm:bulletEnabled val="1"/>
        </dgm:presLayoutVars>
      </dgm:prSet>
      <dgm:spPr/>
    </dgm:pt>
    <dgm:pt modelId="{107ED83C-D047-4E2F-91DF-8E86BABC1FCB}" type="pres">
      <dgm:prSet presAssocID="{F942E5AA-FF4F-4E83-B575-69C6D1B2EB2F}" presName="parSpace" presStyleCnt="0"/>
      <dgm:spPr/>
    </dgm:pt>
    <dgm:pt modelId="{19B05A2C-3905-48C4-AC6F-2357EF6BC7FC}" type="pres">
      <dgm:prSet presAssocID="{97E29D1A-FA53-462D-A3B2-83F903587CC6}" presName="parTxOnly" presStyleLbl="node1" presStyleIdx="4" presStyleCnt="6" custScaleY="142914">
        <dgm:presLayoutVars>
          <dgm:bulletEnabled val="1"/>
        </dgm:presLayoutVars>
      </dgm:prSet>
      <dgm:spPr/>
    </dgm:pt>
    <dgm:pt modelId="{5FD079B6-208F-45CB-B3C7-4569C59990DC}" type="pres">
      <dgm:prSet presAssocID="{0F376DC3-F980-4A30-8770-3E40696DDB50}" presName="parSpace" presStyleCnt="0"/>
      <dgm:spPr/>
    </dgm:pt>
    <dgm:pt modelId="{76E75A77-9A9B-48ED-A397-A5919E02F1F0}" type="pres">
      <dgm:prSet presAssocID="{16F708B3-03F4-47A2-89F8-E3F16CD2C22B}" presName="parTxOnly" presStyleLbl="node1" presStyleIdx="5" presStyleCnt="6" custScaleY="142914">
        <dgm:presLayoutVars>
          <dgm:bulletEnabled val="1"/>
        </dgm:presLayoutVars>
      </dgm:prSet>
      <dgm:spPr/>
    </dgm:pt>
  </dgm:ptLst>
  <dgm:cxnLst>
    <dgm:cxn modelId="{3F6FC823-BF3A-464B-890E-C1CB01B6CB38}" type="presOf" srcId="{BE6ED022-23F1-4532-A9D4-C210DBED22F1}" destId="{CABC85C0-A48A-4183-BE98-3EC167404203}" srcOrd="0" destOrd="0" presId="urn:microsoft.com/office/officeart/2005/8/layout/hChevron3"/>
    <dgm:cxn modelId="{B1FC8460-2C49-4626-A85D-F90AB6089AAA}" srcId="{29BA1AF6-F1DB-4F3A-9205-3CAA6F322A89}" destId="{BE6ED022-23F1-4532-A9D4-C210DBED22F1}" srcOrd="0" destOrd="0" parTransId="{65F0662A-89C5-4122-A151-7FBBB47940D2}" sibTransId="{D312E9F0-724F-4755-9062-FB87FF17FB53}"/>
    <dgm:cxn modelId="{5E06B976-2A0F-4D31-9D97-88CF0E861D07}" srcId="{29BA1AF6-F1DB-4F3A-9205-3CAA6F322A89}" destId="{97E29D1A-FA53-462D-A3B2-83F903587CC6}" srcOrd="4" destOrd="0" parTransId="{18287477-7262-41CC-9E92-D7B54625E74F}" sibTransId="{0F376DC3-F980-4A30-8770-3E40696DDB50}"/>
    <dgm:cxn modelId="{F9561977-DEDB-41AD-9038-6846B8B2B18D}" type="presOf" srcId="{61EDE054-E82C-483F-8E17-73E562D7CF45}" destId="{41E19ED5-01E1-47D6-AAD2-EC77E37F0428}" srcOrd="0" destOrd="0" presId="urn:microsoft.com/office/officeart/2005/8/layout/hChevron3"/>
    <dgm:cxn modelId="{E282C278-B783-41E4-AFAC-492AFA13F2CE}" type="presOf" srcId="{8D51FEAC-6687-4A73-9564-953E93872947}" destId="{D97F3ED3-62A0-4864-B255-9058CB677E9E}" srcOrd="0" destOrd="0" presId="urn:microsoft.com/office/officeart/2005/8/layout/hChevron3"/>
    <dgm:cxn modelId="{97857D82-D30B-4D8A-A078-5179DA57B835}" srcId="{29BA1AF6-F1DB-4F3A-9205-3CAA6F322A89}" destId="{3F6F34E0-1677-4557-9294-75D68F10CCBC}" srcOrd="1" destOrd="0" parTransId="{AD262182-53B0-4D08-A0C0-A52F3833565B}" sibTransId="{BC3BE393-6C36-47D7-9757-E95818073E4E}"/>
    <dgm:cxn modelId="{AF48C492-5588-4758-A830-361B379C98F4}" srcId="{29BA1AF6-F1DB-4F3A-9205-3CAA6F322A89}" destId="{16F708B3-03F4-47A2-89F8-E3F16CD2C22B}" srcOrd="5" destOrd="0" parTransId="{7BFB03BD-84F0-4D90-8456-29A108C3AF10}" sibTransId="{C2FADAF5-E6D7-4618-A2B9-3A58F8538DAC}"/>
    <dgm:cxn modelId="{1AF6F7A7-57DD-4AEF-88DC-CE53BEF59891}" type="presOf" srcId="{3F6F34E0-1677-4557-9294-75D68F10CCBC}" destId="{070EFD77-24DF-43AE-A030-70E3904C9776}" srcOrd="0" destOrd="0" presId="urn:microsoft.com/office/officeart/2005/8/layout/hChevron3"/>
    <dgm:cxn modelId="{B09DC9AB-226E-42DF-83B4-4E227841FD13}" type="presOf" srcId="{29BA1AF6-F1DB-4F3A-9205-3CAA6F322A89}" destId="{B9DFA04F-A8BA-49DE-94A3-9F6ECC14396A}" srcOrd="0" destOrd="0" presId="urn:microsoft.com/office/officeart/2005/8/layout/hChevron3"/>
    <dgm:cxn modelId="{9D6C41B7-C6FC-4CC8-A484-EE4BB6FD43F5}" type="presOf" srcId="{16F708B3-03F4-47A2-89F8-E3F16CD2C22B}" destId="{76E75A77-9A9B-48ED-A397-A5919E02F1F0}" srcOrd="0" destOrd="0" presId="urn:microsoft.com/office/officeart/2005/8/layout/hChevron3"/>
    <dgm:cxn modelId="{A777B5DB-0366-451B-9020-148A54F65F1E}" srcId="{29BA1AF6-F1DB-4F3A-9205-3CAA6F322A89}" destId="{8D51FEAC-6687-4A73-9564-953E93872947}" srcOrd="3" destOrd="0" parTransId="{46FD824C-9F4B-41F1-BEB6-7C1776C9B120}" sibTransId="{F942E5AA-FF4F-4E83-B575-69C6D1B2EB2F}"/>
    <dgm:cxn modelId="{7A826BE5-2CD3-4E8F-9001-F03F21D52AE9}" srcId="{29BA1AF6-F1DB-4F3A-9205-3CAA6F322A89}" destId="{61EDE054-E82C-483F-8E17-73E562D7CF45}" srcOrd="2" destOrd="0" parTransId="{17412EB0-64D2-4B3C-9CF5-DC12CC2A997D}" sibTransId="{65A2D6D5-B30A-4861-9ACD-958F526B5997}"/>
    <dgm:cxn modelId="{F851A8FC-CAB0-41FF-88C8-18D6D18AF750}" type="presOf" srcId="{97E29D1A-FA53-462D-A3B2-83F903587CC6}" destId="{19B05A2C-3905-48C4-AC6F-2357EF6BC7FC}" srcOrd="0" destOrd="0" presId="urn:microsoft.com/office/officeart/2005/8/layout/hChevron3"/>
    <dgm:cxn modelId="{95643224-4CE2-42AF-93CA-2F097C4009CD}" type="presParOf" srcId="{B9DFA04F-A8BA-49DE-94A3-9F6ECC14396A}" destId="{CABC85C0-A48A-4183-BE98-3EC167404203}" srcOrd="0" destOrd="0" presId="urn:microsoft.com/office/officeart/2005/8/layout/hChevron3"/>
    <dgm:cxn modelId="{50A7CAC2-9F75-4320-8F13-C5FC07A6805E}" type="presParOf" srcId="{B9DFA04F-A8BA-49DE-94A3-9F6ECC14396A}" destId="{61398340-C4CC-4111-ACF0-308E43014978}" srcOrd="1" destOrd="0" presId="urn:microsoft.com/office/officeart/2005/8/layout/hChevron3"/>
    <dgm:cxn modelId="{4B6891EC-60CF-4CD5-8055-CC609D463348}" type="presParOf" srcId="{B9DFA04F-A8BA-49DE-94A3-9F6ECC14396A}" destId="{070EFD77-24DF-43AE-A030-70E3904C9776}" srcOrd="2" destOrd="0" presId="urn:microsoft.com/office/officeart/2005/8/layout/hChevron3"/>
    <dgm:cxn modelId="{59301B0F-5AA7-4A3D-A9B9-8758CCD9F0E5}" type="presParOf" srcId="{B9DFA04F-A8BA-49DE-94A3-9F6ECC14396A}" destId="{9E6E41ED-1567-4750-B54A-E55F1603A8A0}" srcOrd="3" destOrd="0" presId="urn:microsoft.com/office/officeart/2005/8/layout/hChevron3"/>
    <dgm:cxn modelId="{863D8C12-4576-4C2B-999E-F092105999A7}" type="presParOf" srcId="{B9DFA04F-A8BA-49DE-94A3-9F6ECC14396A}" destId="{41E19ED5-01E1-47D6-AAD2-EC77E37F0428}" srcOrd="4" destOrd="0" presId="urn:microsoft.com/office/officeart/2005/8/layout/hChevron3"/>
    <dgm:cxn modelId="{ACBB1A31-5FDE-4880-A9F5-FEF0DD68FAD2}" type="presParOf" srcId="{B9DFA04F-A8BA-49DE-94A3-9F6ECC14396A}" destId="{67D3C564-227F-4703-8734-92FA3F2A87B8}" srcOrd="5" destOrd="0" presId="urn:microsoft.com/office/officeart/2005/8/layout/hChevron3"/>
    <dgm:cxn modelId="{38E55977-F3A2-4B63-BD32-E98851B66E69}" type="presParOf" srcId="{B9DFA04F-A8BA-49DE-94A3-9F6ECC14396A}" destId="{D97F3ED3-62A0-4864-B255-9058CB677E9E}" srcOrd="6" destOrd="0" presId="urn:microsoft.com/office/officeart/2005/8/layout/hChevron3"/>
    <dgm:cxn modelId="{D00D1D05-6765-4E46-B5DF-394A3D0B916C}" type="presParOf" srcId="{B9DFA04F-A8BA-49DE-94A3-9F6ECC14396A}" destId="{107ED83C-D047-4E2F-91DF-8E86BABC1FCB}" srcOrd="7" destOrd="0" presId="urn:microsoft.com/office/officeart/2005/8/layout/hChevron3"/>
    <dgm:cxn modelId="{F0A85F58-3B31-4EF5-8717-1496DA14FA2E}" type="presParOf" srcId="{B9DFA04F-A8BA-49DE-94A3-9F6ECC14396A}" destId="{19B05A2C-3905-48C4-AC6F-2357EF6BC7FC}" srcOrd="8" destOrd="0" presId="urn:microsoft.com/office/officeart/2005/8/layout/hChevron3"/>
    <dgm:cxn modelId="{7B06CF4C-4F1B-4853-9402-89052DEE6E57}" type="presParOf" srcId="{B9DFA04F-A8BA-49DE-94A3-9F6ECC14396A}" destId="{5FD079B6-208F-45CB-B3C7-4569C59990DC}" srcOrd="9" destOrd="0" presId="urn:microsoft.com/office/officeart/2005/8/layout/hChevron3"/>
    <dgm:cxn modelId="{9EC3A9C1-4534-40DA-AE37-EEF1908710EF}" type="presParOf" srcId="{B9DFA04F-A8BA-49DE-94A3-9F6ECC14396A}" destId="{76E75A77-9A9B-48ED-A397-A5919E02F1F0}" srcOrd="10"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BA1AF6-F1DB-4F3A-9205-3CAA6F322A89}" type="doc">
      <dgm:prSet loTypeId="urn:microsoft.com/office/officeart/2005/8/layout/hChevron3" loCatId="process" qsTypeId="urn:microsoft.com/office/officeart/2005/8/quickstyle/simple1" qsCatId="simple" csTypeId="urn:microsoft.com/office/officeart/2005/8/colors/accent1_2" csCatId="accent1" phldr="1"/>
      <dgm:spPr/>
    </dgm:pt>
    <dgm:pt modelId="{BE6ED022-23F1-4532-A9D4-C210DBED22F1}">
      <dgm:prSet phldrT="[Text]" custT="1"/>
      <dgm:spPr>
        <a:solidFill>
          <a:schemeClr val="tx2">
            <a:lumMod val="60000"/>
            <a:lumOff val="40000"/>
          </a:schemeClr>
        </a:solidFill>
      </dgm:spPr>
      <dgm:t>
        <a:bodyPr/>
        <a:lstStyle/>
        <a:p>
          <a:r>
            <a:rPr lang="en-GB" sz="800" dirty="0"/>
            <a:t>Engaging, practical hands on learning activities that take place inside and outside of the classroom, including Art and Outdoor Learning</a:t>
          </a:r>
        </a:p>
      </dgm:t>
    </dgm:pt>
    <dgm:pt modelId="{65F0662A-89C5-4122-A151-7FBBB47940D2}" type="parTrans" cxnId="{B1FC8460-2C49-4626-A85D-F90AB6089AAA}">
      <dgm:prSet/>
      <dgm:spPr/>
      <dgm:t>
        <a:bodyPr/>
        <a:lstStyle/>
        <a:p>
          <a:endParaRPr lang="en-GB" sz="800"/>
        </a:p>
      </dgm:t>
    </dgm:pt>
    <dgm:pt modelId="{D312E9F0-724F-4755-9062-FB87FF17FB53}" type="sibTrans" cxnId="{B1FC8460-2C49-4626-A85D-F90AB6089AAA}">
      <dgm:prSet/>
      <dgm:spPr/>
      <dgm:t>
        <a:bodyPr/>
        <a:lstStyle/>
        <a:p>
          <a:endParaRPr lang="en-GB" sz="800"/>
        </a:p>
      </dgm:t>
    </dgm:pt>
    <dgm:pt modelId="{61EDE054-E82C-483F-8E17-73E562D7CF45}">
      <dgm:prSet phldrT="[Text]" custT="1"/>
      <dgm:spPr>
        <a:solidFill>
          <a:schemeClr val="tx2">
            <a:lumMod val="60000"/>
            <a:lumOff val="40000"/>
          </a:schemeClr>
        </a:solidFill>
      </dgm:spPr>
      <dgm:t>
        <a:bodyPr/>
        <a:lstStyle/>
        <a:p>
          <a:r>
            <a:rPr lang="en-GB" sz="800" dirty="0"/>
            <a:t>Supportive annual review process </a:t>
          </a:r>
        </a:p>
      </dgm:t>
    </dgm:pt>
    <dgm:pt modelId="{17412EB0-64D2-4B3C-9CF5-DC12CC2A997D}" type="parTrans" cxnId="{7A826BE5-2CD3-4E8F-9001-F03F21D52AE9}">
      <dgm:prSet/>
      <dgm:spPr/>
      <dgm:t>
        <a:bodyPr/>
        <a:lstStyle/>
        <a:p>
          <a:endParaRPr lang="en-GB" sz="800"/>
        </a:p>
      </dgm:t>
    </dgm:pt>
    <dgm:pt modelId="{65A2D6D5-B30A-4861-9ACD-958F526B5997}" type="sibTrans" cxnId="{7A826BE5-2CD3-4E8F-9001-F03F21D52AE9}">
      <dgm:prSet/>
      <dgm:spPr/>
      <dgm:t>
        <a:bodyPr/>
        <a:lstStyle/>
        <a:p>
          <a:endParaRPr lang="en-GB" sz="800"/>
        </a:p>
      </dgm:t>
    </dgm:pt>
    <dgm:pt modelId="{8D51FEAC-6687-4A73-9564-953E93872947}">
      <dgm:prSet phldrT="[Text]" custT="1"/>
      <dgm:spPr>
        <a:solidFill>
          <a:schemeClr val="tx2">
            <a:lumMod val="40000"/>
            <a:lumOff val="60000"/>
          </a:schemeClr>
        </a:solidFill>
      </dgm:spPr>
      <dgm:t>
        <a:bodyPr/>
        <a:lstStyle/>
        <a:p>
          <a:r>
            <a:rPr lang="en-GB" sz="800" dirty="0"/>
            <a:t>PSHCE / RSE Topics delivered through ‘All About Me’ Schemes of Learning. </a:t>
          </a:r>
        </a:p>
      </dgm:t>
    </dgm:pt>
    <dgm:pt modelId="{46FD824C-9F4B-41F1-BEB6-7C1776C9B120}" type="parTrans" cxnId="{A777B5DB-0366-451B-9020-148A54F65F1E}">
      <dgm:prSet/>
      <dgm:spPr/>
      <dgm:t>
        <a:bodyPr/>
        <a:lstStyle/>
        <a:p>
          <a:endParaRPr lang="en-GB" sz="800"/>
        </a:p>
      </dgm:t>
    </dgm:pt>
    <dgm:pt modelId="{F942E5AA-FF4F-4E83-B575-69C6D1B2EB2F}" type="sibTrans" cxnId="{A777B5DB-0366-451B-9020-148A54F65F1E}">
      <dgm:prSet/>
      <dgm:spPr/>
      <dgm:t>
        <a:bodyPr/>
        <a:lstStyle/>
        <a:p>
          <a:endParaRPr lang="en-GB" sz="800"/>
        </a:p>
      </dgm:t>
    </dgm:pt>
    <dgm:pt modelId="{97E29D1A-FA53-462D-A3B2-83F903587CC6}">
      <dgm:prSet phldrT="[Text]" custT="1"/>
      <dgm:spPr>
        <a:solidFill>
          <a:schemeClr val="tx2">
            <a:lumMod val="60000"/>
            <a:lumOff val="40000"/>
          </a:schemeClr>
        </a:solidFill>
      </dgm:spPr>
      <dgm:t>
        <a:bodyPr/>
        <a:lstStyle/>
        <a:p>
          <a:r>
            <a:rPr lang="en-GB" sz="800" dirty="0"/>
            <a:t>Reading for All – Daily reading, phonics and communication skills. </a:t>
          </a:r>
        </a:p>
      </dgm:t>
    </dgm:pt>
    <dgm:pt modelId="{18287477-7262-41CC-9E92-D7B54625E74F}" type="parTrans" cxnId="{5E06B976-2A0F-4D31-9D97-88CF0E861D07}">
      <dgm:prSet/>
      <dgm:spPr/>
      <dgm:t>
        <a:bodyPr/>
        <a:lstStyle/>
        <a:p>
          <a:endParaRPr lang="en-GB" sz="800"/>
        </a:p>
      </dgm:t>
    </dgm:pt>
    <dgm:pt modelId="{0F376DC3-F980-4A30-8770-3E40696DDB50}" type="sibTrans" cxnId="{5E06B976-2A0F-4D31-9D97-88CF0E861D07}">
      <dgm:prSet/>
      <dgm:spPr/>
      <dgm:t>
        <a:bodyPr/>
        <a:lstStyle/>
        <a:p>
          <a:endParaRPr lang="en-GB" sz="800"/>
        </a:p>
      </dgm:t>
    </dgm:pt>
    <dgm:pt modelId="{16F708B3-03F4-47A2-89F8-E3F16CD2C22B}">
      <dgm:prSet phldrT="[Text]" custT="1"/>
      <dgm:spPr>
        <a:solidFill>
          <a:schemeClr val="tx2">
            <a:lumMod val="40000"/>
            <a:lumOff val="60000"/>
          </a:schemeClr>
        </a:solidFill>
      </dgm:spPr>
      <dgm:t>
        <a:bodyPr/>
        <a:lstStyle/>
        <a:p>
          <a:r>
            <a:rPr lang="en-GB" sz="800" dirty="0"/>
            <a:t>Extra Curricular and Residential visit opportunities.</a:t>
          </a:r>
        </a:p>
      </dgm:t>
    </dgm:pt>
    <dgm:pt modelId="{7BFB03BD-84F0-4D90-8456-29A108C3AF10}" type="parTrans" cxnId="{AF48C492-5588-4758-A830-361B379C98F4}">
      <dgm:prSet/>
      <dgm:spPr/>
      <dgm:t>
        <a:bodyPr/>
        <a:lstStyle/>
        <a:p>
          <a:endParaRPr lang="en-GB" sz="800"/>
        </a:p>
      </dgm:t>
    </dgm:pt>
    <dgm:pt modelId="{C2FADAF5-E6D7-4618-A2B9-3A58F8538DAC}" type="sibTrans" cxnId="{AF48C492-5588-4758-A830-361B379C98F4}">
      <dgm:prSet/>
      <dgm:spPr/>
      <dgm:t>
        <a:bodyPr/>
        <a:lstStyle/>
        <a:p>
          <a:endParaRPr lang="en-GB" sz="800"/>
        </a:p>
      </dgm:t>
    </dgm:pt>
    <dgm:pt modelId="{3F6F34E0-1677-4557-9294-75D68F10CCBC}">
      <dgm:prSet phldrT="[Text]" custT="1"/>
      <dgm:spPr>
        <a:solidFill>
          <a:schemeClr val="tx2">
            <a:lumMod val="40000"/>
            <a:lumOff val="60000"/>
          </a:schemeClr>
        </a:solidFill>
      </dgm:spPr>
      <dgm:t>
        <a:bodyPr/>
        <a:lstStyle/>
        <a:p>
          <a:r>
            <a:rPr lang="en-GB" sz="800" dirty="0"/>
            <a:t>Broad range of offsite learning opportunities, including the ‘My World’ scheme of learning making themed visits, people who help me, making the most of leisure time, Arts, Heritage and Culture etc. </a:t>
          </a:r>
        </a:p>
      </dgm:t>
    </dgm:pt>
    <dgm:pt modelId="{BC3BE393-6C36-47D7-9757-E95818073E4E}" type="sibTrans" cxnId="{97857D82-D30B-4D8A-A078-5179DA57B835}">
      <dgm:prSet/>
      <dgm:spPr/>
      <dgm:t>
        <a:bodyPr/>
        <a:lstStyle/>
        <a:p>
          <a:endParaRPr lang="en-GB" sz="800"/>
        </a:p>
      </dgm:t>
    </dgm:pt>
    <dgm:pt modelId="{AD262182-53B0-4D08-A0C0-A52F3833565B}" type="parTrans" cxnId="{97857D82-D30B-4D8A-A078-5179DA57B835}">
      <dgm:prSet/>
      <dgm:spPr/>
      <dgm:t>
        <a:bodyPr/>
        <a:lstStyle/>
        <a:p>
          <a:endParaRPr lang="en-GB" sz="800"/>
        </a:p>
      </dgm:t>
    </dgm:pt>
    <dgm:pt modelId="{B9DFA04F-A8BA-49DE-94A3-9F6ECC14396A}" type="pres">
      <dgm:prSet presAssocID="{29BA1AF6-F1DB-4F3A-9205-3CAA6F322A89}" presName="Name0" presStyleCnt="0">
        <dgm:presLayoutVars>
          <dgm:dir/>
          <dgm:resizeHandles val="exact"/>
        </dgm:presLayoutVars>
      </dgm:prSet>
      <dgm:spPr/>
    </dgm:pt>
    <dgm:pt modelId="{CABC85C0-A48A-4183-BE98-3EC167404203}" type="pres">
      <dgm:prSet presAssocID="{BE6ED022-23F1-4532-A9D4-C210DBED22F1}" presName="parTxOnly" presStyleLbl="node1" presStyleIdx="0" presStyleCnt="6" custScaleY="142914">
        <dgm:presLayoutVars>
          <dgm:bulletEnabled val="1"/>
        </dgm:presLayoutVars>
      </dgm:prSet>
      <dgm:spPr/>
    </dgm:pt>
    <dgm:pt modelId="{61398340-C4CC-4111-ACF0-308E43014978}" type="pres">
      <dgm:prSet presAssocID="{D312E9F0-724F-4755-9062-FB87FF17FB53}" presName="parSpace" presStyleCnt="0"/>
      <dgm:spPr/>
    </dgm:pt>
    <dgm:pt modelId="{070EFD77-24DF-43AE-A030-70E3904C9776}" type="pres">
      <dgm:prSet presAssocID="{3F6F34E0-1677-4557-9294-75D68F10CCBC}" presName="parTxOnly" presStyleLbl="node1" presStyleIdx="1" presStyleCnt="6" custScaleX="120947" custScaleY="142914">
        <dgm:presLayoutVars>
          <dgm:bulletEnabled val="1"/>
        </dgm:presLayoutVars>
      </dgm:prSet>
      <dgm:spPr/>
    </dgm:pt>
    <dgm:pt modelId="{9E6E41ED-1567-4750-B54A-E55F1603A8A0}" type="pres">
      <dgm:prSet presAssocID="{BC3BE393-6C36-47D7-9757-E95818073E4E}" presName="parSpace" presStyleCnt="0"/>
      <dgm:spPr/>
    </dgm:pt>
    <dgm:pt modelId="{41E19ED5-01E1-47D6-AAD2-EC77E37F0428}" type="pres">
      <dgm:prSet presAssocID="{61EDE054-E82C-483F-8E17-73E562D7CF45}" presName="parTxOnly" presStyleLbl="node1" presStyleIdx="2" presStyleCnt="6" custScaleY="142914">
        <dgm:presLayoutVars>
          <dgm:bulletEnabled val="1"/>
        </dgm:presLayoutVars>
      </dgm:prSet>
      <dgm:spPr/>
    </dgm:pt>
    <dgm:pt modelId="{67D3C564-227F-4703-8734-92FA3F2A87B8}" type="pres">
      <dgm:prSet presAssocID="{65A2D6D5-B30A-4861-9ACD-958F526B5997}" presName="parSpace" presStyleCnt="0"/>
      <dgm:spPr/>
    </dgm:pt>
    <dgm:pt modelId="{D97F3ED3-62A0-4864-B255-9058CB677E9E}" type="pres">
      <dgm:prSet presAssocID="{8D51FEAC-6687-4A73-9564-953E93872947}" presName="parTxOnly" presStyleLbl="node1" presStyleIdx="3" presStyleCnt="6" custScaleY="142914">
        <dgm:presLayoutVars>
          <dgm:bulletEnabled val="1"/>
        </dgm:presLayoutVars>
      </dgm:prSet>
      <dgm:spPr/>
    </dgm:pt>
    <dgm:pt modelId="{107ED83C-D047-4E2F-91DF-8E86BABC1FCB}" type="pres">
      <dgm:prSet presAssocID="{F942E5AA-FF4F-4E83-B575-69C6D1B2EB2F}" presName="parSpace" presStyleCnt="0"/>
      <dgm:spPr/>
    </dgm:pt>
    <dgm:pt modelId="{19B05A2C-3905-48C4-AC6F-2357EF6BC7FC}" type="pres">
      <dgm:prSet presAssocID="{97E29D1A-FA53-462D-A3B2-83F903587CC6}" presName="parTxOnly" presStyleLbl="node1" presStyleIdx="4" presStyleCnt="6" custScaleY="142914">
        <dgm:presLayoutVars>
          <dgm:bulletEnabled val="1"/>
        </dgm:presLayoutVars>
      </dgm:prSet>
      <dgm:spPr/>
    </dgm:pt>
    <dgm:pt modelId="{5FD079B6-208F-45CB-B3C7-4569C59990DC}" type="pres">
      <dgm:prSet presAssocID="{0F376DC3-F980-4A30-8770-3E40696DDB50}" presName="parSpace" presStyleCnt="0"/>
      <dgm:spPr/>
    </dgm:pt>
    <dgm:pt modelId="{76E75A77-9A9B-48ED-A397-A5919E02F1F0}" type="pres">
      <dgm:prSet presAssocID="{16F708B3-03F4-47A2-89F8-E3F16CD2C22B}" presName="parTxOnly" presStyleLbl="node1" presStyleIdx="5" presStyleCnt="6" custScaleY="142914">
        <dgm:presLayoutVars>
          <dgm:bulletEnabled val="1"/>
        </dgm:presLayoutVars>
      </dgm:prSet>
      <dgm:spPr/>
    </dgm:pt>
  </dgm:ptLst>
  <dgm:cxnLst>
    <dgm:cxn modelId="{3F6FC823-BF3A-464B-890E-C1CB01B6CB38}" type="presOf" srcId="{BE6ED022-23F1-4532-A9D4-C210DBED22F1}" destId="{CABC85C0-A48A-4183-BE98-3EC167404203}" srcOrd="0" destOrd="0" presId="urn:microsoft.com/office/officeart/2005/8/layout/hChevron3"/>
    <dgm:cxn modelId="{B1FC8460-2C49-4626-A85D-F90AB6089AAA}" srcId="{29BA1AF6-F1DB-4F3A-9205-3CAA6F322A89}" destId="{BE6ED022-23F1-4532-A9D4-C210DBED22F1}" srcOrd="0" destOrd="0" parTransId="{65F0662A-89C5-4122-A151-7FBBB47940D2}" sibTransId="{D312E9F0-724F-4755-9062-FB87FF17FB53}"/>
    <dgm:cxn modelId="{5E06B976-2A0F-4D31-9D97-88CF0E861D07}" srcId="{29BA1AF6-F1DB-4F3A-9205-3CAA6F322A89}" destId="{97E29D1A-FA53-462D-A3B2-83F903587CC6}" srcOrd="4" destOrd="0" parTransId="{18287477-7262-41CC-9E92-D7B54625E74F}" sibTransId="{0F376DC3-F980-4A30-8770-3E40696DDB50}"/>
    <dgm:cxn modelId="{F9561977-DEDB-41AD-9038-6846B8B2B18D}" type="presOf" srcId="{61EDE054-E82C-483F-8E17-73E562D7CF45}" destId="{41E19ED5-01E1-47D6-AAD2-EC77E37F0428}" srcOrd="0" destOrd="0" presId="urn:microsoft.com/office/officeart/2005/8/layout/hChevron3"/>
    <dgm:cxn modelId="{E282C278-B783-41E4-AFAC-492AFA13F2CE}" type="presOf" srcId="{8D51FEAC-6687-4A73-9564-953E93872947}" destId="{D97F3ED3-62A0-4864-B255-9058CB677E9E}" srcOrd="0" destOrd="0" presId="urn:microsoft.com/office/officeart/2005/8/layout/hChevron3"/>
    <dgm:cxn modelId="{97857D82-D30B-4D8A-A078-5179DA57B835}" srcId="{29BA1AF6-F1DB-4F3A-9205-3CAA6F322A89}" destId="{3F6F34E0-1677-4557-9294-75D68F10CCBC}" srcOrd="1" destOrd="0" parTransId="{AD262182-53B0-4D08-A0C0-A52F3833565B}" sibTransId="{BC3BE393-6C36-47D7-9757-E95818073E4E}"/>
    <dgm:cxn modelId="{AF48C492-5588-4758-A830-361B379C98F4}" srcId="{29BA1AF6-F1DB-4F3A-9205-3CAA6F322A89}" destId="{16F708B3-03F4-47A2-89F8-E3F16CD2C22B}" srcOrd="5" destOrd="0" parTransId="{7BFB03BD-84F0-4D90-8456-29A108C3AF10}" sibTransId="{C2FADAF5-E6D7-4618-A2B9-3A58F8538DAC}"/>
    <dgm:cxn modelId="{1AF6F7A7-57DD-4AEF-88DC-CE53BEF59891}" type="presOf" srcId="{3F6F34E0-1677-4557-9294-75D68F10CCBC}" destId="{070EFD77-24DF-43AE-A030-70E3904C9776}" srcOrd="0" destOrd="0" presId="urn:microsoft.com/office/officeart/2005/8/layout/hChevron3"/>
    <dgm:cxn modelId="{B09DC9AB-226E-42DF-83B4-4E227841FD13}" type="presOf" srcId="{29BA1AF6-F1DB-4F3A-9205-3CAA6F322A89}" destId="{B9DFA04F-A8BA-49DE-94A3-9F6ECC14396A}" srcOrd="0" destOrd="0" presId="urn:microsoft.com/office/officeart/2005/8/layout/hChevron3"/>
    <dgm:cxn modelId="{9D6C41B7-C6FC-4CC8-A484-EE4BB6FD43F5}" type="presOf" srcId="{16F708B3-03F4-47A2-89F8-E3F16CD2C22B}" destId="{76E75A77-9A9B-48ED-A397-A5919E02F1F0}" srcOrd="0" destOrd="0" presId="urn:microsoft.com/office/officeart/2005/8/layout/hChevron3"/>
    <dgm:cxn modelId="{A777B5DB-0366-451B-9020-148A54F65F1E}" srcId="{29BA1AF6-F1DB-4F3A-9205-3CAA6F322A89}" destId="{8D51FEAC-6687-4A73-9564-953E93872947}" srcOrd="3" destOrd="0" parTransId="{46FD824C-9F4B-41F1-BEB6-7C1776C9B120}" sibTransId="{F942E5AA-FF4F-4E83-B575-69C6D1B2EB2F}"/>
    <dgm:cxn modelId="{7A826BE5-2CD3-4E8F-9001-F03F21D52AE9}" srcId="{29BA1AF6-F1DB-4F3A-9205-3CAA6F322A89}" destId="{61EDE054-E82C-483F-8E17-73E562D7CF45}" srcOrd="2" destOrd="0" parTransId="{17412EB0-64D2-4B3C-9CF5-DC12CC2A997D}" sibTransId="{65A2D6D5-B30A-4861-9ACD-958F526B5997}"/>
    <dgm:cxn modelId="{F851A8FC-CAB0-41FF-88C8-18D6D18AF750}" type="presOf" srcId="{97E29D1A-FA53-462D-A3B2-83F903587CC6}" destId="{19B05A2C-3905-48C4-AC6F-2357EF6BC7FC}" srcOrd="0" destOrd="0" presId="urn:microsoft.com/office/officeart/2005/8/layout/hChevron3"/>
    <dgm:cxn modelId="{95643224-4CE2-42AF-93CA-2F097C4009CD}" type="presParOf" srcId="{B9DFA04F-A8BA-49DE-94A3-9F6ECC14396A}" destId="{CABC85C0-A48A-4183-BE98-3EC167404203}" srcOrd="0" destOrd="0" presId="urn:microsoft.com/office/officeart/2005/8/layout/hChevron3"/>
    <dgm:cxn modelId="{50A7CAC2-9F75-4320-8F13-C5FC07A6805E}" type="presParOf" srcId="{B9DFA04F-A8BA-49DE-94A3-9F6ECC14396A}" destId="{61398340-C4CC-4111-ACF0-308E43014978}" srcOrd="1" destOrd="0" presId="urn:microsoft.com/office/officeart/2005/8/layout/hChevron3"/>
    <dgm:cxn modelId="{4B6891EC-60CF-4CD5-8055-CC609D463348}" type="presParOf" srcId="{B9DFA04F-A8BA-49DE-94A3-9F6ECC14396A}" destId="{070EFD77-24DF-43AE-A030-70E3904C9776}" srcOrd="2" destOrd="0" presId="urn:microsoft.com/office/officeart/2005/8/layout/hChevron3"/>
    <dgm:cxn modelId="{59301B0F-5AA7-4A3D-A9B9-8758CCD9F0E5}" type="presParOf" srcId="{B9DFA04F-A8BA-49DE-94A3-9F6ECC14396A}" destId="{9E6E41ED-1567-4750-B54A-E55F1603A8A0}" srcOrd="3" destOrd="0" presId="urn:microsoft.com/office/officeart/2005/8/layout/hChevron3"/>
    <dgm:cxn modelId="{863D8C12-4576-4C2B-999E-F092105999A7}" type="presParOf" srcId="{B9DFA04F-A8BA-49DE-94A3-9F6ECC14396A}" destId="{41E19ED5-01E1-47D6-AAD2-EC77E37F0428}" srcOrd="4" destOrd="0" presId="urn:microsoft.com/office/officeart/2005/8/layout/hChevron3"/>
    <dgm:cxn modelId="{ACBB1A31-5FDE-4880-A9F5-FEF0DD68FAD2}" type="presParOf" srcId="{B9DFA04F-A8BA-49DE-94A3-9F6ECC14396A}" destId="{67D3C564-227F-4703-8734-92FA3F2A87B8}" srcOrd="5" destOrd="0" presId="urn:microsoft.com/office/officeart/2005/8/layout/hChevron3"/>
    <dgm:cxn modelId="{38E55977-F3A2-4B63-BD32-E98851B66E69}" type="presParOf" srcId="{B9DFA04F-A8BA-49DE-94A3-9F6ECC14396A}" destId="{D97F3ED3-62A0-4864-B255-9058CB677E9E}" srcOrd="6" destOrd="0" presId="urn:microsoft.com/office/officeart/2005/8/layout/hChevron3"/>
    <dgm:cxn modelId="{D00D1D05-6765-4E46-B5DF-394A3D0B916C}" type="presParOf" srcId="{B9DFA04F-A8BA-49DE-94A3-9F6ECC14396A}" destId="{107ED83C-D047-4E2F-91DF-8E86BABC1FCB}" srcOrd="7" destOrd="0" presId="urn:microsoft.com/office/officeart/2005/8/layout/hChevron3"/>
    <dgm:cxn modelId="{F0A85F58-3B31-4EF5-8717-1496DA14FA2E}" type="presParOf" srcId="{B9DFA04F-A8BA-49DE-94A3-9F6ECC14396A}" destId="{19B05A2C-3905-48C4-AC6F-2357EF6BC7FC}" srcOrd="8" destOrd="0" presId="urn:microsoft.com/office/officeart/2005/8/layout/hChevron3"/>
    <dgm:cxn modelId="{7B06CF4C-4F1B-4853-9402-89052DEE6E57}" type="presParOf" srcId="{B9DFA04F-A8BA-49DE-94A3-9F6ECC14396A}" destId="{5FD079B6-208F-45CB-B3C7-4569C59990DC}" srcOrd="9" destOrd="0" presId="urn:microsoft.com/office/officeart/2005/8/layout/hChevron3"/>
    <dgm:cxn modelId="{9EC3A9C1-4534-40DA-AE37-EEF1908710EF}" type="presParOf" srcId="{B9DFA04F-A8BA-49DE-94A3-9F6ECC14396A}" destId="{76E75A77-9A9B-48ED-A397-A5919E02F1F0}" srcOrd="10"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BA1AF6-F1DB-4F3A-9205-3CAA6F322A89}" type="doc">
      <dgm:prSet loTypeId="urn:microsoft.com/office/officeart/2005/8/layout/hChevron3" loCatId="process" qsTypeId="urn:microsoft.com/office/officeart/2005/8/quickstyle/simple1" qsCatId="simple" csTypeId="urn:microsoft.com/office/officeart/2005/8/colors/accent1_2" csCatId="accent1" phldr="1"/>
      <dgm:spPr/>
    </dgm:pt>
    <dgm:pt modelId="{BE6ED022-23F1-4532-A9D4-C210DBED22F1}">
      <dgm:prSet phldrT="[Text]" custT="1"/>
      <dgm:spPr>
        <a:solidFill>
          <a:schemeClr val="tx2">
            <a:lumMod val="60000"/>
            <a:lumOff val="40000"/>
          </a:schemeClr>
        </a:solidFill>
      </dgm:spPr>
      <dgm:t>
        <a:bodyPr/>
        <a:lstStyle/>
        <a:p>
          <a:r>
            <a:rPr lang="en-GB" sz="800" dirty="0"/>
            <a:t>Personalised curriculum package offering learning opportunities with a strong emphasis on preparation for adulthood and independent living.  </a:t>
          </a:r>
        </a:p>
      </dgm:t>
    </dgm:pt>
    <dgm:pt modelId="{65F0662A-89C5-4122-A151-7FBBB47940D2}" type="parTrans" cxnId="{B1FC8460-2C49-4626-A85D-F90AB6089AAA}">
      <dgm:prSet/>
      <dgm:spPr/>
      <dgm:t>
        <a:bodyPr/>
        <a:lstStyle/>
        <a:p>
          <a:endParaRPr lang="en-GB" sz="800"/>
        </a:p>
      </dgm:t>
    </dgm:pt>
    <dgm:pt modelId="{D312E9F0-724F-4755-9062-FB87FF17FB53}" type="sibTrans" cxnId="{B1FC8460-2C49-4626-A85D-F90AB6089AAA}">
      <dgm:prSet/>
      <dgm:spPr/>
      <dgm:t>
        <a:bodyPr/>
        <a:lstStyle/>
        <a:p>
          <a:endParaRPr lang="en-GB" sz="800"/>
        </a:p>
      </dgm:t>
    </dgm:pt>
    <dgm:pt modelId="{61EDE054-E82C-483F-8E17-73E562D7CF45}">
      <dgm:prSet phldrT="[Text]" custT="1"/>
      <dgm:spPr>
        <a:solidFill>
          <a:schemeClr val="tx2">
            <a:lumMod val="60000"/>
            <a:lumOff val="40000"/>
          </a:schemeClr>
        </a:solidFill>
      </dgm:spPr>
      <dgm:t>
        <a:bodyPr/>
        <a:lstStyle/>
        <a:p>
          <a:r>
            <a:rPr lang="en-GB" sz="800" dirty="0"/>
            <a:t>Literacy, communication and numeracy taught, used and applied in real life contexts.</a:t>
          </a:r>
        </a:p>
      </dgm:t>
    </dgm:pt>
    <dgm:pt modelId="{17412EB0-64D2-4B3C-9CF5-DC12CC2A997D}" type="parTrans" cxnId="{7A826BE5-2CD3-4E8F-9001-F03F21D52AE9}">
      <dgm:prSet/>
      <dgm:spPr/>
      <dgm:t>
        <a:bodyPr/>
        <a:lstStyle/>
        <a:p>
          <a:endParaRPr lang="en-GB" sz="800"/>
        </a:p>
      </dgm:t>
    </dgm:pt>
    <dgm:pt modelId="{65A2D6D5-B30A-4861-9ACD-958F526B5997}" type="sibTrans" cxnId="{7A826BE5-2CD3-4E8F-9001-F03F21D52AE9}">
      <dgm:prSet/>
      <dgm:spPr/>
      <dgm:t>
        <a:bodyPr/>
        <a:lstStyle/>
        <a:p>
          <a:endParaRPr lang="en-GB" sz="800"/>
        </a:p>
      </dgm:t>
    </dgm:pt>
    <dgm:pt modelId="{8D51FEAC-6687-4A73-9564-953E93872947}">
      <dgm:prSet phldrT="[Text]" custT="1"/>
      <dgm:spPr>
        <a:solidFill>
          <a:schemeClr val="tx2">
            <a:lumMod val="40000"/>
            <a:lumOff val="60000"/>
          </a:schemeClr>
        </a:solidFill>
      </dgm:spPr>
      <dgm:t>
        <a:bodyPr/>
        <a:lstStyle/>
        <a:p>
          <a:r>
            <a:rPr lang="en-GB" sz="800" dirty="0"/>
            <a:t>Developing skills for daily living and personal independence, including shopping, cooking and home management. </a:t>
          </a:r>
        </a:p>
      </dgm:t>
    </dgm:pt>
    <dgm:pt modelId="{46FD824C-9F4B-41F1-BEB6-7C1776C9B120}" type="parTrans" cxnId="{A777B5DB-0366-451B-9020-148A54F65F1E}">
      <dgm:prSet/>
      <dgm:spPr/>
      <dgm:t>
        <a:bodyPr/>
        <a:lstStyle/>
        <a:p>
          <a:endParaRPr lang="en-GB" sz="800"/>
        </a:p>
      </dgm:t>
    </dgm:pt>
    <dgm:pt modelId="{F942E5AA-FF4F-4E83-B575-69C6D1B2EB2F}" type="sibTrans" cxnId="{A777B5DB-0366-451B-9020-148A54F65F1E}">
      <dgm:prSet/>
      <dgm:spPr/>
      <dgm:t>
        <a:bodyPr/>
        <a:lstStyle/>
        <a:p>
          <a:endParaRPr lang="en-GB" sz="800"/>
        </a:p>
      </dgm:t>
    </dgm:pt>
    <dgm:pt modelId="{97E29D1A-FA53-462D-A3B2-83F903587CC6}">
      <dgm:prSet phldrT="[Text]" custT="1"/>
      <dgm:spPr>
        <a:solidFill>
          <a:schemeClr val="tx2">
            <a:lumMod val="60000"/>
            <a:lumOff val="40000"/>
          </a:schemeClr>
        </a:solidFill>
      </dgm:spPr>
      <dgm:t>
        <a:bodyPr/>
        <a:lstStyle/>
        <a:p>
          <a:r>
            <a:rPr lang="en-GB" sz="800" dirty="0"/>
            <a:t>Life Skills in a range of different contexts developing skills for greater independence and personal safety. </a:t>
          </a:r>
        </a:p>
      </dgm:t>
    </dgm:pt>
    <dgm:pt modelId="{18287477-7262-41CC-9E92-D7B54625E74F}" type="parTrans" cxnId="{5E06B976-2A0F-4D31-9D97-88CF0E861D07}">
      <dgm:prSet/>
      <dgm:spPr/>
      <dgm:t>
        <a:bodyPr/>
        <a:lstStyle/>
        <a:p>
          <a:endParaRPr lang="en-GB" sz="800"/>
        </a:p>
      </dgm:t>
    </dgm:pt>
    <dgm:pt modelId="{0F376DC3-F980-4A30-8770-3E40696DDB50}" type="sibTrans" cxnId="{5E06B976-2A0F-4D31-9D97-88CF0E861D07}">
      <dgm:prSet/>
      <dgm:spPr/>
      <dgm:t>
        <a:bodyPr/>
        <a:lstStyle/>
        <a:p>
          <a:endParaRPr lang="en-GB" sz="800"/>
        </a:p>
      </dgm:t>
    </dgm:pt>
    <dgm:pt modelId="{16F708B3-03F4-47A2-89F8-E3F16CD2C22B}">
      <dgm:prSet phldrT="[Text]" custT="1"/>
      <dgm:spPr>
        <a:solidFill>
          <a:schemeClr val="tx2">
            <a:lumMod val="40000"/>
            <a:lumOff val="60000"/>
          </a:schemeClr>
        </a:solidFill>
      </dgm:spPr>
      <dgm:t>
        <a:bodyPr/>
        <a:lstStyle/>
        <a:p>
          <a:r>
            <a:rPr lang="en-GB" sz="800" dirty="0"/>
            <a:t>Healthy Living – Making healthy choices, learning to look after your physical and mental health. </a:t>
          </a:r>
        </a:p>
      </dgm:t>
    </dgm:pt>
    <dgm:pt modelId="{7BFB03BD-84F0-4D90-8456-29A108C3AF10}" type="parTrans" cxnId="{AF48C492-5588-4758-A830-361B379C98F4}">
      <dgm:prSet/>
      <dgm:spPr/>
      <dgm:t>
        <a:bodyPr/>
        <a:lstStyle/>
        <a:p>
          <a:endParaRPr lang="en-GB" sz="800"/>
        </a:p>
      </dgm:t>
    </dgm:pt>
    <dgm:pt modelId="{C2FADAF5-E6D7-4618-A2B9-3A58F8538DAC}" type="sibTrans" cxnId="{AF48C492-5588-4758-A830-361B379C98F4}">
      <dgm:prSet/>
      <dgm:spPr/>
      <dgm:t>
        <a:bodyPr/>
        <a:lstStyle/>
        <a:p>
          <a:endParaRPr lang="en-GB" sz="800"/>
        </a:p>
      </dgm:t>
    </dgm:pt>
    <dgm:pt modelId="{3F6F34E0-1677-4557-9294-75D68F10CCBC}">
      <dgm:prSet phldrT="[Text]" custT="1"/>
      <dgm:spPr>
        <a:solidFill>
          <a:schemeClr val="tx2">
            <a:lumMod val="40000"/>
            <a:lumOff val="60000"/>
          </a:schemeClr>
        </a:solidFill>
      </dgm:spPr>
      <dgm:t>
        <a:bodyPr/>
        <a:lstStyle/>
        <a:p>
          <a:r>
            <a:rPr lang="en-GB" sz="800" dirty="0"/>
            <a:t>Structured sequenced learning driven by holistic targets with EHCP outcomes at its core. </a:t>
          </a:r>
        </a:p>
      </dgm:t>
    </dgm:pt>
    <dgm:pt modelId="{BC3BE393-6C36-47D7-9757-E95818073E4E}" type="sibTrans" cxnId="{97857D82-D30B-4D8A-A078-5179DA57B835}">
      <dgm:prSet/>
      <dgm:spPr/>
      <dgm:t>
        <a:bodyPr/>
        <a:lstStyle/>
        <a:p>
          <a:endParaRPr lang="en-GB" sz="800"/>
        </a:p>
      </dgm:t>
    </dgm:pt>
    <dgm:pt modelId="{AD262182-53B0-4D08-A0C0-A52F3833565B}" type="parTrans" cxnId="{97857D82-D30B-4D8A-A078-5179DA57B835}">
      <dgm:prSet/>
      <dgm:spPr/>
      <dgm:t>
        <a:bodyPr/>
        <a:lstStyle/>
        <a:p>
          <a:endParaRPr lang="en-GB" sz="800"/>
        </a:p>
      </dgm:t>
    </dgm:pt>
    <dgm:pt modelId="{B9DFA04F-A8BA-49DE-94A3-9F6ECC14396A}" type="pres">
      <dgm:prSet presAssocID="{29BA1AF6-F1DB-4F3A-9205-3CAA6F322A89}" presName="Name0" presStyleCnt="0">
        <dgm:presLayoutVars>
          <dgm:dir/>
          <dgm:resizeHandles val="exact"/>
        </dgm:presLayoutVars>
      </dgm:prSet>
      <dgm:spPr/>
    </dgm:pt>
    <dgm:pt modelId="{CABC85C0-A48A-4183-BE98-3EC167404203}" type="pres">
      <dgm:prSet presAssocID="{BE6ED022-23F1-4532-A9D4-C210DBED22F1}" presName="parTxOnly" presStyleLbl="node1" presStyleIdx="0" presStyleCnt="6" custScaleY="142914">
        <dgm:presLayoutVars>
          <dgm:bulletEnabled val="1"/>
        </dgm:presLayoutVars>
      </dgm:prSet>
      <dgm:spPr/>
    </dgm:pt>
    <dgm:pt modelId="{61398340-C4CC-4111-ACF0-308E43014978}" type="pres">
      <dgm:prSet presAssocID="{D312E9F0-724F-4755-9062-FB87FF17FB53}" presName="parSpace" presStyleCnt="0"/>
      <dgm:spPr/>
    </dgm:pt>
    <dgm:pt modelId="{070EFD77-24DF-43AE-A030-70E3904C9776}" type="pres">
      <dgm:prSet presAssocID="{3F6F34E0-1677-4557-9294-75D68F10CCBC}" presName="parTxOnly" presStyleLbl="node1" presStyleIdx="1" presStyleCnt="6" custScaleX="118310" custScaleY="142914">
        <dgm:presLayoutVars>
          <dgm:bulletEnabled val="1"/>
        </dgm:presLayoutVars>
      </dgm:prSet>
      <dgm:spPr/>
    </dgm:pt>
    <dgm:pt modelId="{9E6E41ED-1567-4750-B54A-E55F1603A8A0}" type="pres">
      <dgm:prSet presAssocID="{BC3BE393-6C36-47D7-9757-E95818073E4E}" presName="parSpace" presStyleCnt="0"/>
      <dgm:spPr/>
    </dgm:pt>
    <dgm:pt modelId="{41E19ED5-01E1-47D6-AAD2-EC77E37F0428}" type="pres">
      <dgm:prSet presAssocID="{61EDE054-E82C-483F-8E17-73E562D7CF45}" presName="parTxOnly" presStyleLbl="node1" presStyleIdx="2" presStyleCnt="6" custScaleY="142914">
        <dgm:presLayoutVars>
          <dgm:bulletEnabled val="1"/>
        </dgm:presLayoutVars>
      </dgm:prSet>
      <dgm:spPr/>
    </dgm:pt>
    <dgm:pt modelId="{67D3C564-227F-4703-8734-92FA3F2A87B8}" type="pres">
      <dgm:prSet presAssocID="{65A2D6D5-B30A-4861-9ACD-958F526B5997}" presName="parSpace" presStyleCnt="0"/>
      <dgm:spPr/>
    </dgm:pt>
    <dgm:pt modelId="{D97F3ED3-62A0-4864-B255-9058CB677E9E}" type="pres">
      <dgm:prSet presAssocID="{8D51FEAC-6687-4A73-9564-953E93872947}" presName="parTxOnly" presStyleLbl="node1" presStyleIdx="3" presStyleCnt="6" custScaleY="142914">
        <dgm:presLayoutVars>
          <dgm:bulletEnabled val="1"/>
        </dgm:presLayoutVars>
      </dgm:prSet>
      <dgm:spPr/>
    </dgm:pt>
    <dgm:pt modelId="{107ED83C-D047-4E2F-91DF-8E86BABC1FCB}" type="pres">
      <dgm:prSet presAssocID="{F942E5AA-FF4F-4E83-B575-69C6D1B2EB2F}" presName="parSpace" presStyleCnt="0"/>
      <dgm:spPr/>
    </dgm:pt>
    <dgm:pt modelId="{19B05A2C-3905-48C4-AC6F-2357EF6BC7FC}" type="pres">
      <dgm:prSet presAssocID="{97E29D1A-FA53-462D-A3B2-83F903587CC6}" presName="parTxOnly" presStyleLbl="node1" presStyleIdx="4" presStyleCnt="6" custScaleY="142914">
        <dgm:presLayoutVars>
          <dgm:bulletEnabled val="1"/>
        </dgm:presLayoutVars>
      </dgm:prSet>
      <dgm:spPr/>
    </dgm:pt>
    <dgm:pt modelId="{5FD079B6-208F-45CB-B3C7-4569C59990DC}" type="pres">
      <dgm:prSet presAssocID="{0F376DC3-F980-4A30-8770-3E40696DDB50}" presName="parSpace" presStyleCnt="0"/>
      <dgm:spPr/>
    </dgm:pt>
    <dgm:pt modelId="{76E75A77-9A9B-48ED-A397-A5919E02F1F0}" type="pres">
      <dgm:prSet presAssocID="{16F708B3-03F4-47A2-89F8-E3F16CD2C22B}" presName="parTxOnly" presStyleLbl="node1" presStyleIdx="5" presStyleCnt="6" custScaleY="142914">
        <dgm:presLayoutVars>
          <dgm:bulletEnabled val="1"/>
        </dgm:presLayoutVars>
      </dgm:prSet>
      <dgm:spPr/>
    </dgm:pt>
  </dgm:ptLst>
  <dgm:cxnLst>
    <dgm:cxn modelId="{3F6FC823-BF3A-464B-890E-C1CB01B6CB38}" type="presOf" srcId="{BE6ED022-23F1-4532-A9D4-C210DBED22F1}" destId="{CABC85C0-A48A-4183-BE98-3EC167404203}" srcOrd="0" destOrd="0" presId="urn:microsoft.com/office/officeart/2005/8/layout/hChevron3"/>
    <dgm:cxn modelId="{B1FC8460-2C49-4626-A85D-F90AB6089AAA}" srcId="{29BA1AF6-F1DB-4F3A-9205-3CAA6F322A89}" destId="{BE6ED022-23F1-4532-A9D4-C210DBED22F1}" srcOrd="0" destOrd="0" parTransId="{65F0662A-89C5-4122-A151-7FBBB47940D2}" sibTransId="{D312E9F0-724F-4755-9062-FB87FF17FB53}"/>
    <dgm:cxn modelId="{5E06B976-2A0F-4D31-9D97-88CF0E861D07}" srcId="{29BA1AF6-F1DB-4F3A-9205-3CAA6F322A89}" destId="{97E29D1A-FA53-462D-A3B2-83F903587CC6}" srcOrd="4" destOrd="0" parTransId="{18287477-7262-41CC-9E92-D7B54625E74F}" sibTransId="{0F376DC3-F980-4A30-8770-3E40696DDB50}"/>
    <dgm:cxn modelId="{F9561977-DEDB-41AD-9038-6846B8B2B18D}" type="presOf" srcId="{61EDE054-E82C-483F-8E17-73E562D7CF45}" destId="{41E19ED5-01E1-47D6-AAD2-EC77E37F0428}" srcOrd="0" destOrd="0" presId="urn:microsoft.com/office/officeart/2005/8/layout/hChevron3"/>
    <dgm:cxn modelId="{E282C278-B783-41E4-AFAC-492AFA13F2CE}" type="presOf" srcId="{8D51FEAC-6687-4A73-9564-953E93872947}" destId="{D97F3ED3-62A0-4864-B255-9058CB677E9E}" srcOrd="0" destOrd="0" presId="urn:microsoft.com/office/officeart/2005/8/layout/hChevron3"/>
    <dgm:cxn modelId="{97857D82-D30B-4D8A-A078-5179DA57B835}" srcId="{29BA1AF6-F1DB-4F3A-9205-3CAA6F322A89}" destId="{3F6F34E0-1677-4557-9294-75D68F10CCBC}" srcOrd="1" destOrd="0" parTransId="{AD262182-53B0-4D08-A0C0-A52F3833565B}" sibTransId="{BC3BE393-6C36-47D7-9757-E95818073E4E}"/>
    <dgm:cxn modelId="{AF48C492-5588-4758-A830-361B379C98F4}" srcId="{29BA1AF6-F1DB-4F3A-9205-3CAA6F322A89}" destId="{16F708B3-03F4-47A2-89F8-E3F16CD2C22B}" srcOrd="5" destOrd="0" parTransId="{7BFB03BD-84F0-4D90-8456-29A108C3AF10}" sibTransId="{C2FADAF5-E6D7-4618-A2B9-3A58F8538DAC}"/>
    <dgm:cxn modelId="{1AF6F7A7-57DD-4AEF-88DC-CE53BEF59891}" type="presOf" srcId="{3F6F34E0-1677-4557-9294-75D68F10CCBC}" destId="{070EFD77-24DF-43AE-A030-70E3904C9776}" srcOrd="0" destOrd="0" presId="urn:microsoft.com/office/officeart/2005/8/layout/hChevron3"/>
    <dgm:cxn modelId="{B09DC9AB-226E-42DF-83B4-4E227841FD13}" type="presOf" srcId="{29BA1AF6-F1DB-4F3A-9205-3CAA6F322A89}" destId="{B9DFA04F-A8BA-49DE-94A3-9F6ECC14396A}" srcOrd="0" destOrd="0" presId="urn:microsoft.com/office/officeart/2005/8/layout/hChevron3"/>
    <dgm:cxn modelId="{9D6C41B7-C6FC-4CC8-A484-EE4BB6FD43F5}" type="presOf" srcId="{16F708B3-03F4-47A2-89F8-E3F16CD2C22B}" destId="{76E75A77-9A9B-48ED-A397-A5919E02F1F0}" srcOrd="0" destOrd="0" presId="urn:microsoft.com/office/officeart/2005/8/layout/hChevron3"/>
    <dgm:cxn modelId="{A777B5DB-0366-451B-9020-148A54F65F1E}" srcId="{29BA1AF6-F1DB-4F3A-9205-3CAA6F322A89}" destId="{8D51FEAC-6687-4A73-9564-953E93872947}" srcOrd="3" destOrd="0" parTransId="{46FD824C-9F4B-41F1-BEB6-7C1776C9B120}" sibTransId="{F942E5AA-FF4F-4E83-B575-69C6D1B2EB2F}"/>
    <dgm:cxn modelId="{7A826BE5-2CD3-4E8F-9001-F03F21D52AE9}" srcId="{29BA1AF6-F1DB-4F3A-9205-3CAA6F322A89}" destId="{61EDE054-E82C-483F-8E17-73E562D7CF45}" srcOrd="2" destOrd="0" parTransId="{17412EB0-64D2-4B3C-9CF5-DC12CC2A997D}" sibTransId="{65A2D6D5-B30A-4861-9ACD-958F526B5997}"/>
    <dgm:cxn modelId="{F851A8FC-CAB0-41FF-88C8-18D6D18AF750}" type="presOf" srcId="{97E29D1A-FA53-462D-A3B2-83F903587CC6}" destId="{19B05A2C-3905-48C4-AC6F-2357EF6BC7FC}" srcOrd="0" destOrd="0" presId="urn:microsoft.com/office/officeart/2005/8/layout/hChevron3"/>
    <dgm:cxn modelId="{95643224-4CE2-42AF-93CA-2F097C4009CD}" type="presParOf" srcId="{B9DFA04F-A8BA-49DE-94A3-9F6ECC14396A}" destId="{CABC85C0-A48A-4183-BE98-3EC167404203}" srcOrd="0" destOrd="0" presId="urn:microsoft.com/office/officeart/2005/8/layout/hChevron3"/>
    <dgm:cxn modelId="{50A7CAC2-9F75-4320-8F13-C5FC07A6805E}" type="presParOf" srcId="{B9DFA04F-A8BA-49DE-94A3-9F6ECC14396A}" destId="{61398340-C4CC-4111-ACF0-308E43014978}" srcOrd="1" destOrd="0" presId="urn:microsoft.com/office/officeart/2005/8/layout/hChevron3"/>
    <dgm:cxn modelId="{4B6891EC-60CF-4CD5-8055-CC609D463348}" type="presParOf" srcId="{B9DFA04F-A8BA-49DE-94A3-9F6ECC14396A}" destId="{070EFD77-24DF-43AE-A030-70E3904C9776}" srcOrd="2" destOrd="0" presId="urn:microsoft.com/office/officeart/2005/8/layout/hChevron3"/>
    <dgm:cxn modelId="{59301B0F-5AA7-4A3D-A9B9-8758CCD9F0E5}" type="presParOf" srcId="{B9DFA04F-A8BA-49DE-94A3-9F6ECC14396A}" destId="{9E6E41ED-1567-4750-B54A-E55F1603A8A0}" srcOrd="3" destOrd="0" presId="urn:microsoft.com/office/officeart/2005/8/layout/hChevron3"/>
    <dgm:cxn modelId="{863D8C12-4576-4C2B-999E-F092105999A7}" type="presParOf" srcId="{B9DFA04F-A8BA-49DE-94A3-9F6ECC14396A}" destId="{41E19ED5-01E1-47D6-AAD2-EC77E37F0428}" srcOrd="4" destOrd="0" presId="urn:microsoft.com/office/officeart/2005/8/layout/hChevron3"/>
    <dgm:cxn modelId="{ACBB1A31-5FDE-4880-A9F5-FEF0DD68FAD2}" type="presParOf" srcId="{B9DFA04F-A8BA-49DE-94A3-9F6ECC14396A}" destId="{67D3C564-227F-4703-8734-92FA3F2A87B8}" srcOrd="5" destOrd="0" presId="urn:microsoft.com/office/officeart/2005/8/layout/hChevron3"/>
    <dgm:cxn modelId="{38E55977-F3A2-4B63-BD32-E98851B66E69}" type="presParOf" srcId="{B9DFA04F-A8BA-49DE-94A3-9F6ECC14396A}" destId="{D97F3ED3-62A0-4864-B255-9058CB677E9E}" srcOrd="6" destOrd="0" presId="urn:microsoft.com/office/officeart/2005/8/layout/hChevron3"/>
    <dgm:cxn modelId="{D00D1D05-6765-4E46-B5DF-394A3D0B916C}" type="presParOf" srcId="{B9DFA04F-A8BA-49DE-94A3-9F6ECC14396A}" destId="{107ED83C-D047-4E2F-91DF-8E86BABC1FCB}" srcOrd="7" destOrd="0" presId="urn:microsoft.com/office/officeart/2005/8/layout/hChevron3"/>
    <dgm:cxn modelId="{F0A85F58-3B31-4EF5-8717-1496DA14FA2E}" type="presParOf" srcId="{B9DFA04F-A8BA-49DE-94A3-9F6ECC14396A}" destId="{19B05A2C-3905-48C4-AC6F-2357EF6BC7FC}" srcOrd="8" destOrd="0" presId="urn:microsoft.com/office/officeart/2005/8/layout/hChevron3"/>
    <dgm:cxn modelId="{7B06CF4C-4F1B-4853-9402-89052DEE6E57}" type="presParOf" srcId="{B9DFA04F-A8BA-49DE-94A3-9F6ECC14396A}" destId="{5FD079B6-208F-45CB-B3C7-4569C59990DC}" srcOrd="9" destOrd="0" presId="urn:microsoft.com/office/officeart/2005/8/layout/hChevron3"/>
    <dgm:cxn modelId="{9EC3A9C1-4534-40DA-AE37-EEF1908710EF}" type="presParOf" srcId="{B9DFA04F-A8BA-49DE-94A3-9F6ECC14396A}" destId="{76E75A77-9A9B-48ED-A397-A5919E02F1F0}" srcOrd="10"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BA1AF6-F1DB-4F3A-9205-3CAA6F322A89}" type="doc">
      <dgm:prSet loTypeId="urn:microsoft.com/office/officeart/2005/8/layout/hChevron3" loCatId="process" qsTypeId="urn:microsoft.com/office/officeart/2005/8/quickstyle/simple1" qsCatId="simple" csTypeId="urn:microsoft.com/office/officeart/2005/8/colors/accent1_2" csCatId="accent1" phldr="1"/>
      <dgm:spPr/>
    </dgm:pt>
    <dgm:pt modelId="{BE6ED022-23F1-4532-A9D4-C210DBED22F1}">
      <dgm:prSet phldrT="[Text]" custT="1"/>
      <dgm:spPr>
        <a:solidFill>
          <a:schemeClr val="tx2">
            <a:lumMod val="60000"/>
            <a:lumOff val="40000"/>
          </a:schemeClr>
        </a:solidFill>
      </dgm:spPr>
      <dgm:t>
        <a:bodyPr/>
        <a:lstStyle/>
        <a:p>
          <a:r>
            <a:rPr lang="en-GB" sz="800" dirty="0"/>
            <a:t>Engaging, practical hands on learning activities that take place inside and outside of the classroom, including Performing Arts and 180 </a:t>
          </a:r>
          <a:r>
            <a:rPr lang="en-GB" sz="800" dirty="0" err="1"/>
            <a:t>PfA</a:t>
          </a:r>
          <a:r>
            <a:rPr lang="en-GB" sz="800" dirty="0"/>
            <a:t> </a:t>
          </a:r>
          <a:r>
            <a:rPr lang="en-GB" sz="800" dirty="0" err="1"/>
            <a:t>Enterpise</a:t>
          </a:r>
          <a:r>
            <a:rPr lang="en-GB" sz="800" dirty="0"/>
            <a:t>. </a:t>
          </a:r>
        </a:p>
      </dgm:t>
    </dgm:pt>
    <dgm:pt modelId="{65F0662A-89C5-4122-A151-7FBBB47940D2}" type="parTrans" cxnId="{B1FC8460-2C49-4626-A85D-F90AB6089AAA}">
      <dgm:prSet/>
      <dgm:spPr/>
      <dgm:t>
        <a:bodyPr/>
        <a:lstStyle/>
        <a:p>
          <a:endParaRPr lang="en-GB" sz="800"/>
        </a:p>
      </dgm:t>
    </dgm:pt>
    <dgm:pt modelId="{D312E9F0-724F-4755-9062-FB87FF17FB53}" type="sibTrans" cxnId="{B1FC8460-2C49-4626-A85D-F90AB6089AAA}">
      <dgm:prSet/>
      <dgm:spPr/>
      <dgm:t>
        <a:bodyPr/>
        <a:lstStyle/>
        <a:p>
          <a:endParaRPr lang="en-GB" sz="800"/>
        </a:p>
      </dgm:t>
    </dgm:pt>
    <dgm:pt modelId="{61EDE054-E82C-483F-8E17-73E562D7CF45}">
      <dgm:prSet phldrT="[Text]" custT="1"/>
      <dgm:spPr>
        <a:solidFill>
          <a:schemeClr val="tx2">
            <a:lumMod val="60000"/>
            <a:lumOff val="40000"/>
          </a:schemeClr>
        </a:solidFill>
      </dgm:spPr>
      <dgm:t>
        <a:bodyPr/>
        <a:lstStyle/>
        <a:p>
          <a:r>
            <a:rPr lang="en-GB" sz="800" dirty="0"/>
            <a:t>Supportive annual review process </a:t>
          </a:r>
        </a:p>
      </dgm:t>
    </dgm:pt>
    <dgm:pt modelId="{17412EB0-64D2-4B3C-9CF5-DC12CC2A997D}" type="parTrans" cxnId="{7A826BE5-2CD3-4E8F-9001-F03F21D52AE9}">
      <dgm:prSet/>
      <dgm:spPr/>
      <dgm:t>
        <a:bodyPr/>
        <a:lstStyle/>
        <a:p>
          <a:endParaRPr lang="en-GB" sz="800"/>
        </a:p>
      </dgm:t>
    </dgm:pt>
    <dgm:pt modelId="{65A2D6D5-B30A-4861-9ACD-958F526B5997}" type="sibTrans" cxnId="{7A826BE5-2CD3-4E8F-9001-F03F21D52AE9}">
      <dgm:prSet/>
      <dgm:spPr/>
      <dgm:t>
        <a:bodyPr/>
        <a:lstStyle/>
        <a:p>
          <a:endParaRPr lang="en-GB" sz="800"/>
        </a:p>
      </dgm:t>
    </dgm:pt>
    <dgm:pt modelId="{8D51FEAC-6687-4A73-9564-953E93872947}">
      <dgm:prSet phldrT="[Text]" custT="1"/>
      <dgm:spPr>
        <a:solidFill>
          <a:schemeClr val="tx2">
            <a:lumMod val="40000"/>
            <a:lumOff val="60000"/>
          </a:schemeClr>
        </a:solidFill>
      </dgm:spPr>
      <dgm:t>
        <a:bodyPr/>
        <a:lstStyle/>
        <a:p>
          <a:r>
            <a:rPr lang="en-GB" sz="800" dirty="0"/>
            <a:t>PSHCE / RSE Topics delivered </a:t>
          </a:r>
          <a:r>
            <a:rPr lang="en-GB" sz="800" dirty="0" err="1"/>
            <a:t>through,PSHCE</a:t>
          </a:r>
          <a:r>
            <a:rPr lang="en-GB" sz="800" dirty="0"/>
            <a:t> lessons,  drama, assemblies and interventions.  </a:t>
          </a:r>
        </a:p>
      </dgm:t>
    </dgm:pt>
    <dgm:pt modelId="{46FD824C-9F4B-41F1-BEB6-7C1776C9B120}" type="parTrans" cxnId="{A777B5DB-0366-451B-9020-148A54F65F1E}">
      <dgm:prSet/>
      <dgm:spPr/>
      <dgm:t>
        <a:bodyPr/>
        <a:lstStyle/>
        <a:p>
          <a:endParaRPr lang="en-GB" sz="800"/>
        </a:p>
      </dgm:t>
    </dgm:pt>
    <dgm:pt modelId="{F942E5AA-FF4F-4E83-B575-69C6D1B2EB2F}" type="sibTrans" cxnId="{A777B5DB-0366-451B-9020-148A54F65F1E}">
      <dgm:prSet/>
      <dgm:spPr/>
      <dgm:t>
        <a:bodyPr/>
        <a:lstStyle/>
        <a:p>
          <a:endParaRPr lang="en-GB" sz="800"/>
        </a:p>
      </dgm:t>
    </dgm:pt>
    <dgm:pt modelId="{97E29D1A-FA53-462D-A3B2-83F903587CC6}">
      <dgm:prSet phldrT="[Text]" custT="1"/>
      <dgm:spPr>
        <a:solidFill>
          <a:schemeClr val="tx2">
            <a:lumMod val="60000"/>
            <a:lumOff val="40000"/>
          </a:schemeClr>
        </a:solidFill>
      </dgm:spPr>
      <dgm:t>
        <a:bodyPr/>
        <a:lstStyle/>
        <a:p>
          <a:r>
            <a:rPr lang="en-GB" sz="800" dirty="0"/>
            <a:t>Reading for All – Daily reading, phonics and communication skills. </a:t>
          </a:r>
        </a:p>
      </dgm:t>
    </dgm:pt>
    <dgm:pt modelId="{18287477-7262-41CC-9E92-D7B54625E74F}" type="parTrans" cxnId="{5E06B976-2A0F-4D31-9D97-88CF0E861D07}">
      <dgm:prSet/>
      <dgm:spPr/>
      <dgm:t>
        <a:bodyPr/>
        <a:lstStyle/>
        <a:p>
          <a:endParaRPr lang="en-GB" sz="800"/>
        </a:p>
      </dgm:t>
    </dgm:pt>
    <dgm:pt modelId="{0F376DC3-F980-4A30-8770-3E40696DDB50}" type="sibTrans" cxnId="{5E06B976-2A0F-4D31-9D97-88CF0E861D07}">
      <dgm:prSet/>
      <dgm:spPr/>
      <dgm:t>
        <a:bodyPr/>
        <a:lstStyle/>
        <a:p>
          <a:endParaRPr lang="en-GB" sz="800"/>
        </a:p>
      </dgm:t>
    </dgm:pt>
    <dgm:pt modelId="{16F708B3-03F4-47A2-89F8-E3F16CD2C22B}">
      <dgm:prSet phldrT="[Text]" custT="1"/>
      <dgm:spPr>
        <a:solidFill>
          <a:schemeClr val="tx2">
            <a:lumMod val="40000"/>
            <a:lumOff val="60000"/>
          </a:schemeClr>
        </a:solidFill>
      </dgm:spPr>
      <dgm:t>
        <a:bodyPr/>
        <a:lstStyle/>
        <a:p>
          <a:r>
            <a:rPr lang="en-GB" sz="800" dirty="0"/>
            <a:t>Extra Curricular and Residential visit opportunities.</a:t>
          </a:r>
        </a:p>
      </dgm:t>
    </dgm:pt>
    <dgm:pt modelId="{7BFB03BD-84F0-4D90-8456-29A108C3AF10}" type="parTrans" cxnId="{AF48C492-5588-4758-A830-361B379C98F4}">
      <dgm:prSet/>
      <dgm:spPr/>
      <dgm:t>
        <a:bodyPr/>
        <a:lstStyle/>
        <a:p>
          <a:endParaRPr lang="en-GB" sz="800"/>
        </a:p>
      </dgm:t>
    </dgm:pt>
    <dgm:pt modelId="{C2FADAF5-E6D7-4618-A2B9-3A58F8538DAC}" type="sibTrans" cxnId="{AF48C492-5588-4758-A830-361B379C98F4}">
      <dgm:prSet/>
      <dgm:spPr/>
      <dgm:t>
        <a:bodyPr/>
        <a:lstStyle/>
        <a:p>
          <a:endParaRPr lang="en-GB" sz="800"/>
        </a:p>
      </dgm:t>
    </dgm:pt>
    <dgm:pt modelId="{3F6F34E0-1677-4557-9294-75D68F10CCBC}">
      <dgm:prSet phldrT="[Text]" custT="1"/>
      <dgm:spPr>
        <a:solidFill>
          <a:schemeClr val="tx2">
            <a:lumMod val="40000"/>
            <a:lumOff val="60000"/>
          </a:schemeClr>
        </a:solidFill>
      </dgm:spPr>
      <dgm:t>
        <a:bodyPr/>
        <a:lstStyle/>
        <a:p>
          <a:r>
            <a:rPr lang="en-GB" sz="800" dirty="0"/>
            <a:t>Broad range of offsite learning opportunities, including the Gym, Oakwell Hall, Batley Bulldogs and Little Deerwood </a:t>
          </a:r>
        </a:p>
      </dgm:t>
    </dgm:pt>
    <dgm:pt modelId="{BC3BE393-6C36-47D7-9757-E95818073E4E}" type="sibTrans" cxnId="{97857D82-D30B-4D8A-A078-5179DA57B835}">
      <dgm:prSet/>
      <dgm:spPr/>
      <dgm:t>
        <a:bodyPr/>
        <a:lstStyle/>
        <a:p>
          <a:endParaRPr lang="en-GB" sz="800"/>
        </a:p>
      </dgm:t>
    </dgm:pt>
    <dgm:pt modelId="{AD262182-53B0-4D08-A0C0-A52F3833565B}" type="parTrans" cxnId="{97857D82-D30B-4D8A-A078-5179DA57B835}">
      <dgm:prSet/>
      <dgm:spPr/>
      <dgm:t>
        <a:bodyPr/>
        <a:lstStyle/>
        <a:p>
          <a:endParaRPr lang="en-GB" sz="800"/>
        </a:p>
      </dgm:t>
    </dgm:pt>
    <dgm:pt modelId="{B9DFA04F-A8BA-49DE-94A3-9F6ECC14396A}" type="pres">
      <dgm:prSet presAssocID="{29BA1AF6-F1DB-4F3A-9205-3CAA6F322A89}" presName="Name0" presStyleCnt="0">
        <dgm:presLayoutVars>
          <dgm:dir/>
          <dgm:resizeHandles val="exact"/>
        </dgm:presLayoutVars>
      </dgm:prSet>
      <dgm:spPr/>
    </dgm:pt>
    <dgm:pt modelId="{CABC85C0-A48A-4183-BE98-3EC167404203}" type="pres">
      <dgm:prSet presAssocID="{BE6ED022-23F1-4532-A9D4-C210DBED22F1}" presName="parTxOnly" presStyleLbl="node1" presStyleIdx="0" presStyleCnt="6" custScaleY="142914">
        <dgm:presLayoutVars>
          <dgm:bulletEnabled val="1"/>
        </dgm:presLayoutVars>
      </dgm:prSet>
      <dgm:spPr/>
    </dgm:pt>
    <dgm:pt modelId="{61398340-C4CC-4111-ACF0-308E43014978}" type="pres">
      <dgm:prSet presAssocID="{D312E9F0-724F-4755-9062-FB87FF17FB53}" presName="parSpace" presStyleCnt="0"/>
      <dgm:spPr/>
    </dgm:pt>
    <dgm:pt modelId="{070EFD77-24DF-43AE-A030-70E3904C9776}" type="pres">
      <dgm:prSet presAssocID="{3F6F34E0-1677-4557-9294-75D68F10CCBC}" presName="parTxOnly" presStyleLbl="node1" presStyleIdx="1" presStyleCnt="6" custScaleX="120947" custScaleY="142914">
        <dgm:presLayoutVars>
          <dgm:bulletEnabled val="1"/>
        </dgm:presLayoutVars>
      </dgm:prSet>
      <dgm:spPr/>
    </dgm:pt>
    <dgm:pt modelId="{9E6E41ED-1567-4750-B54A-E55F1603A8A0}" type="pres">
      <dgm:prSet presAssocID="{BC3BE393-6C36-47D7-9757-E95818073E4E}" presName="parSpace" presStyleCnt="0"/>
      <dgm:spPr/>
    </dgm:pt>
    <dgm:pt modelId="{41E19ED5-01E1-47D6-AAD2-EC77E37F0428}" type="pres">
      <dgm:prSet presAssocID="{61EDE054-E82C-483F-8E17-73E562D7CF45}" presName="parTxOnly" presStyleLbl="node1" presStyleIdx="2" presStyleCnt="6" custScaleY="142914">
        <dgm:presLayoutVars>
          <dgm:bulletEnabled val="1"/>
        </dgm:presLayoutVars>
      </dgm:prSet>
      <dgm:spPr/>
    </dgm:pt>
    <dgm:pt modelId="{67D3C564-227F-4703-8734-92FA3F2A87B8}" type="pres">
      <dgm:prSet presAssocID="{65A2D6D5-B30A-4861-9ACD-958F526B5997}" presName="parSpace" presStyleCnt="0"/>
      <dgm:spPr/>
    </dgm:pt>
    <dgm:pt modelId="{D97F3ED3-62A0-4864-B255-9058CB677E9E}" type="pres">
      <dgm:prSet presAssocID="{8D51FEAC-6687-4A73-9564-953E93872947}" presName="parTxOnly" presStyleLbl="node1" presStyleIdx="3" presStyleCnt="6" custScaleY="142914">
        <dgm:presLayoutVars>
          <dgm:bulletEnabled val="1"/>
        </dgm:presLayoutVars>
      </dgm:prSet>
      <dgm:spPr/>
    </dgm:pt>
    <dgm:pt modelId="{107ED83C-D047-4E2F-91DF-8E86BABC1FCB}" type="pres">
      <dgm:prSet presAssocID="{F942E5AA-FF4F-4E83-B575-69C6D1B2EB2F}" presName="parSpace" presStyleCnt="0"/>
      <dgm:spPr/>
    </dgm:pt>
    <dgm:pt modelId="{19B05A2C-3905-48C4-AC6F-2357EF6BC7FC}" type="pres">
      <dgm:prSet presAssocID="{97E29D1A-FA53-462D-A3B2-83F903587CC6}" presName="parTxOnly" presStyleLbl="node1" presStyleIdx="4" presStyleCnt="6" custScaleY="142914">
        <dgm:presLayoutVars>
          <dgm:bulletEnabled val="1"/>
        </dgm:presLayoutVars>
      </dgm:prSet>
      <dgm:spPr/>
    </dgm:pt>
    <dgm:pt modelId="{5FD079B6-208F-45CB-B3C7-4569C59990DC}" type="pres">
      <dgm:prSet presAssocID="{0F376DC3-F980-4A30-8770-3E40696DDB50}" presName="parSpace" presStyleCnt="0"/>
      <dgm:spPr/>
    </dgm:pt>
    <dgm:pt modelId="{76E75A77-9A9B-48ED-A397-A5919E02F1F0}" type="pres">
      <dgm:prSet presAssocID="{16F708B3-03F4-47A2-89F8-E3F16CD2C22B}" presName="parTxOnly" presStyleLbl="node1" presStyleIdx="5" presStyleCnt="6" custScaleY="142914">
        <dgm:presLayoutVars>
          <dgm:bulletEnabled val="1"/>
        </dgm:presLayoutVars>
      </dgm:prSet>
      <dgm:spPr/>
    </dgm:pt>
  </dgm:ptLst>
  <dgm:cxnLst>
    <dgm:cxn modelId="{3F6FC823-BF3A-464B-890E-C1CB01B6CB38}" type="presOf" srcId="{BE6ED022-23F1-4532-A9D4-C210DBED22F1}" destId="{CABC85C0-A48A-4183-BE98-3EC167404203}" srcOrd="0" destOrd="0" presId="urn:microsoft.com/office/officeart/2005/8/layout/hChevron3"/>
    <dgm:cxn modelId="{B1FC8460-2C49-4626-A85D-F90AB6089AAA}" srcId="{29BA1AF6-F1DB-4F3A-9205-3CAA6F322A89}" destId="{BE6ED022-23F1-4532-A9D4-C210DBED22F1}" srcOrd="0" destOrd="0" parTransId="{65F0662A-89C5-4122-A151-7FBBB47940D2}" sibTransId="{D312E9F0-724F-4755-9062-FB87FF17FB53}"/>
    <dgm:cxn modelId="{5E06B976-2A0F-4D31-9D97-88CF0E861D07}" srcId="{29BA1AF6-F1DB-4F3A-9205-3CAA6F322A89}" destId="{97E29D1A-FA53-462D-A3B2-83F903587CC6}" srcOrd="4" destOrd="0" parTransId="{18287477-7262-41CC-9E92-D7B54625E74F}" sibTransId="{0F376DC3-F980-4A30-8770-3E40696DDB50}"/>
    <dgm:cxn modelId="{F9561977-DEDB-41AD-9038-6846B8B2B18D}" type="presOf" srcId="{61EDE054-E82C-483F-8E17-73E562D7CF45}" destId="{41E19ED5-01E1-47D6-AAD2-EC77E37F0428}" srcOrd="0" destOrd="0" presId="urn:microsoft.com/office/officeart/2005/8/layout/hChevron3"/>
    <dgm:cxn modelId="{E282C278-B783-41E4-AFAC-492AFA13F2CE}" type="presOf" srcId="{8D51FEAC-6687-4A73-9564-953E93872947}" destId="{D97F3ED3-62A0-4864-B255-9058CB677E9E}" srcOrd="0" destOrd="0" presId="urn:microsoft.com/office/officeart/2005/8/layout/hChevron3"/>
    <dgm:cxn modelId="{97857D82-D30B-4D8A-A078-5179DA57B835}" srcId="{29BA1AF6-F1DB-4F3A-9205-3CAA6F322A89}" destId="{3F6F34E0-1677-4557-9294-75D68F10CCBC}" srcOrd="1" destOrd="0" parTransId="{AD262182-53B0-4D08-A0C0-A52F3833565B}" sibTransId="{BC3BE393-6C36-47D7-9757-E95818073E4E}"/>
    <dgm:cxn modelId="{AF48C492-5588-4758-A830-361B379C98F4}" srcId="{29BA1AF6-F1DB-4F3A-9205-3CAA6F322A89}" destId="{16F708B3-03F4-47A2-89F8-E3F16CD2C22B}" srcOrd="5" destOrd="0" parTransId="{7BFB03BD-84F0-4D90-8456-29A108C3AF10}" sibTransId="{C2FADAF5-E6D7-4618-A2B9-3A58F8538DAC}"/>
    <dgm:cxn modelId="{1AF6F7A7-57DD-4AEF-88DC-CE53BEF59891}" type="presOf" srcId="{3F6F34E0-1677-4557-9294-75D68F10CCBC}" destId="{070EFD77-24DF-43AE-A030-70E3904C9776}" srcOrd="0" destOrd="0" presId="urn:microsoft.com/office/officeart/2005/8/layout/hChevron3"/>
    <dgm:cxn modelId="{B09DC9AB-226E-42DF-83B4-4E227841FD13}" type="presOf" srcId="{29BA1AF6-F1DB-4F3A-9205-3CAA6F322A89}" destId="{B9DFA04F-A8BA-49DE-94A3-9F6ECC14396A}" srcOrd="0" destOrd="0" presId="urn:microsoft.com/office/officeart/2005/8/layout/hChevron3"/>
    <dgm:cxn modelId="{9D6C41B7-C6FC-4CC8-A484-EE4BB6FD43F5}" type="presOf" srcId="{16F708B3-03F4-47A2-89F8-E3F16CD2C22B}" destId="{76E75A77-9A9B-48ED-A397-A5919E02F1F0}" srcOrd="0" destOrd="0" presId="urn:microsoft.com/office/officeart/2005/8/layout/hChevron3"/>
    <dgm:cxn modelId="{A777B5DB-0366-451B-9020-148A54F65F1E}" srcId="{29BA1AF6-F1DB-4F3A-9205-3CAA6F322A89}" destId="{8D51FEAC-6687-4A73-9564-953E93872947}" srcOrd="3" destOrd="0" parTransId="{46FD824C-9F4B-41F1-BEB6-7C1776C9B120}" sibTransId="{F942E5AA-FF4F-4E83-B575-69C6D1B2EB2F}"/>
    <dgm:cxn modelId="{7A826BE5-2CD3-4E8F-9001-F03F21D52AE9}" srcId="{29BA1AF6-F1DB-4F3A-9205-3CAA6F322A89}" destId="{61EDE054-E82C-483F-8E17-73E562D7CF45}" srcOrd="2" destOrd="0" parTransId="{17412EB0-64D2-4B3C-9CF5-DC12CC2A997D}" sibTransId="{65A2D6D5-B30A-4861-9ACD-958F526B5997}"/>
    <dgm:cxn modelId="{F851A8FC-CAB0-41FF-88C8-18D6D18AF750}" type="presOf" srcId="{97E29D1A-FA53-462D-A3B2-83F903587CC6}" destId="{19B05A2C-3905-48C4-AC6F-2357EF6BC7FC}" srcOrd="0" destOrd="0" presId="urn:microsoft.com/office/officeart/2005/8/layout/hChevron3"/>
    <dgm:cxn modelId="{95643224-4CE2-42AF-93CA-2F097C4009CD}" type="presParOf" srcId="{B9DFA04F-A8BA-49DE-94A3-9F6ECC14396A}" destId="{CABC85C0-A48A-4183-BE98-3EC167404203}" srcOrd="0" destOrd="0" presId="urn:microsoft.com/office/officeart/2005/8/layout/hChevron3"/>
    <dgm:cxn modelId="{50A7CAC2-9F75-4320-8F13-C5FC07A6805E}" type="presParOf" srcId="{B9DFA04F-A8BA-49DE-94A3-9F6ECC14396A}" destId="{61398340-C4CC-4111-ACF0-308E43014978}" srcOrd="1" destOrd="0" presId="urn:microsoft.com/office/officeart/2005/8/layout/hChevron3"/>
    <dgm:cxn modelId="{4B6891EC-60CF-4CD5-8055-CC609D463348}" type="presParOf" srcId="{B9DFA04F-A8BA-49DE-94A3-9F6ECC14396A}" destId="{070EFD77-24DF-43AE-A030-70E3904C9776}" srcOrd="2" destOrd="0" presId="urn:microsoft.com/office/officeart/2005/8/layout/hChevron3"/>
    <dgm:cxn modelId="{59301B0F-5AA7-4A3D-A9B9-8758CCD9F0E5}" type="presParOf" srcId="{B9DFA04F-A8BA-49DE-94A3-9F6ECC14396A}" destId="{9E6E41ED-1567-4750-B54A-E55F1603A8A0}" srcOrd="3" destOrd="0" presId="urn:microsoft.com/office/officeart/2005/8/layout/hChevron3"/>
    <dgm:cxn modelId="{863D8C12-4576-4C2B-999E-F092105999A7}" type="presParOf" srcId="{B9DFA04F-A8BA-49DE-94A3-9F6ECC14396A}" destId="{41E19ED5-01E1-47D6-AAD2-EC77E37F0428}" srcOrd="4" destOrd="0" presId="urn:microsoft.com/office/officeart/2005/8/layout/hChevron3"/>
    <dgm:cxn modelId="{ACBB1A31-5FDE-4880-A9F5-FEF0DD68FAD2}" type="presParOf" srcId="{B9DFA04F-A8BA-49DE-94A3-9F6ECC14396A}" destId="{67D3C564-227F-4703-8734-92FA3F2A87B8}" srcOrd="5" destOrd="0" presId="urn:microsoft.com/office/officeart/2005/8/layout/hChevron3"/>
    <dgm:cxn modelId="{38E55977-F3A2-4B63-BD32-E98851B66E69}" type="presParOf" srcId="{B9DFA04F-A8BA-49DE-94A3-9F6ECC14396A}" destId="{D97F3ED3-62A0-4864-B255-9058CB677E9E}" srcOrd="6" destOrd="0" presId="urn:microsoft.com/office/officeart/2005/8/layout/hChevron3"/>
    <dgm:cxn modelId="{D00D1D05-6765-4E46-B5DF-394A3D0B916C}" type="presParOf" srcId="{B9DFA04F-A8BA-49DE-94A3-9F6ECC14396A}" destId="{107ED83C-D047-4E2F-91DF-8E86BABC1FCB}" srcOrd="7" destOrd="0" presId="urn:microsoft.com/office/officeart/2005/8/layout/hChevron3"/>
    <dgm:cxn modelId="{F0A85F58-3B31-4EF5-8717-1496DA14FA2E}" type="presParOf" srcId="{B9DFA04F-A8BA-49DE-94A3-9F6ECC14396A}" destId="{19B05A2C-3905-48C4-AC6F-2357EF6BC7FC}" srcOrd="8" destOrd="0" presId="urn:microsoft.com/office/officeart/2005/8/layout/hChevron3"/>
    <dgm:cxn modelId="{7B06CF4C-4F1B-4853-9402-89052DEE6E57}" type="presParOf" srcId="{B9DFA04F-A8BA-49DE-94A3-9F6ECC14396A}" destId="{5FD079B6-208F-45CB-B3C7-4569C59990DC}" srcOrd="9" destOrd="0" presId="urn:microsoft.com/office/officeart/2005/8/layout/hChevron3"/>
    <dgm:cxn modelId="{9EC3A9C1-4534-40DA-AE37-EEF1908710EF}" type="presParOf" srcId="{B9DFA04F-A8BA-49DE-94A3-9F6ECC14396A}" destId="{76E75A77-9A9B-48ED-A397-A5919E02F1F0}" srcOrd="10"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C85C0-A48A-4183-BE98-3EC167404203}">
      <dsp:nvSpPr>
        <dsp:cNvPr id="0" name=""/>
        <dsp:cNvSpPr/>
      </dsp:nvSpPr>
      <dsp:spPr>
        <a:xfrm>
          <a:off x="1510" y="0"/>
          <a:ext cx="1766134" cy="813838"/>
        </a:xfrm>
        <a:prstGeom prst="homePlate">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Personalised curriculum package offering learning opportunities with a strong emphasis on preparation for adulthood and independent living.  </a:t>
          </a:r>
        </a:p>
      </dsp:txBody>
      <dsp:txXfrm>
        <a:off x="1510" y="0"/>
        <a:ext cx="1562675" cy="813838"/>
      </dsp:txXfrm>
    </dsp:sp>
    <dsp:sp modelId="{070EFD77-24DF-43AE-A030-70E3904C9776}">
      <dsp:nvSpPr>
        <dsp:cNvPr id="0" name=""/>
        <dsp:cNvSpPr/>
      </dsp:nvSpPr>
      <dsp:spPr>
        <a:xfrm>
          <a:off x="1414417" y="0"/>
          <a:ext cx="2089513"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Structured sequenced learning driven by holistic targets with EHCP outcomes at its core. </a:t>
          </a:r>
        </a:p>
      </dsp:txBody>
      <dsp:txXfrm>
        <a:off x="1821336" y="0"/>
        <a:ext cx="1275675" cy="813838"/>
      </dsp:txXfrm>
    </dsp:sp>
    <dsp:sp modelId="{41E19ED5-01E1-47D6-AAD2-EC77E37F0428}">
      <dsp:nvSpPr>
        <dsp:cNvPr id="0" name=""/>
        <dsp:cNvSpPr/>
      </dsp:nvSpPr>
      <dsp:spPr>
        <a:xfrm>
          <a:off x="3150704" y="0"/>
          <a:ext cx="1766134"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Literacy, communication and numeracy taught, used and applied in real life contexts.</a:t>
          </a:r>
        </a:p>
      </dsp:txBody>
      <dsp:txXfrm>
        <a:off x="3557623" y="0"/>
        <a:ext cx="952296" cy="813838"/>
      </dsp:txXfrm>
    </dsp:sp>
    <dsp:sp modelId="{D97F3ED3-62A0-4864-B255-9058CB677E9E}">
      <dsp:nvSpPr>
        <dsp:cNvPr id="0" name=""/>
        <dsp:cNvSpPr/>
      </dsp:nvSpPr>
      <dsp:spPr>
        <a:xfrm>
          <a:off x="4563612" y="0"/>
          <a:ext cx="1766134"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Developing skills for daily living and personal independence, including shopping, cooking and home management. </a:t>
          </a:r>
        </a:p>
      </dsp:txBody>
      <dsp:txXfrm>
        <a:off x="4970531" y="0"/>
        <a:ext cx="952296" cy="813838"/>
      </dsp:txXfrm>
    </dsp:sp>
    <dsp:sp modelId="{19B05A2C-3905-48C4-AC6F-2357EF6BC7FC}">
      <dsp:nvSpPr>
        <dsp:cNvPr id="0" name=""/>
        <dsp:cNvSpPr/>
      </dsp:nvSpPr>
      <dsp:spPr>
        <a:xfrm>
          <a:off x="5976520" y="0"/>
          <a:ext cx="1766134"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Life Skills in a range of different contexts developing skills for greater independence. </a:t>
          </a:r>
        </a:p>
      </dsp:txBody>
      <dsp:txXfrm>
        <a:off x="6383439" y="0"/>
        <a:ext cx="952296" cy="813838"/>
      </dsp:txXfrm>
    </dsp:sp>
    <dsp:sp modelId="{76E75A77-9A9B-48ED-A397-A5919E02F1F0}">
      <dsp:nvSpPr>
        <dsp:cNvPr id="0" name=""/>
        <dsp:cNvSpPr/>
      </dsp:nvSpPr>
      <dsp:spPr>
        <a:xfrm>
          <a:off x="7389428" y="0"/>
          <a:ext cx="1766134"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Healthy Living – Making healthy choices, learning to look after your physical and mental health. </a:t>
          </a:r>
        </a:p>
      </dsp:txBody>
      <dsp:txXfrm>
        <a:off x="7796347" y="0"/>
        <a:ext cx="952296" cy="8138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C85C0-A48A-4183-BE98-3EC167404203}">
      <dsp:nvSpPr>
        <dsp:cNvPr id="0" name=""/>
        <dsp:cNvSpPr/>
      </dsp:nvSpPr>
      <dsp:spPr>
        <a:xfrm>
          <a:off x="1516" y="0"/>
          <a:ext cx="1757192" cy="813838"/>
        </a:xfrm>
        <a:prstGeom prst="homePlate">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Engaging, practical hands on learning activities that take place inside and outside of the classroom, including Art and Outdoor Learning</a:t>
          </a:r>
        </a:p>
      </dsp:txBody>
      <dsp:txXfrm>
        <a:off x="1516" y="0"/>
        <a:ext cx="1553733" cy="813838"/>
      </dsp:txXfrm>
    </dsp:sp>
    <dsp:sp modelId="{070EFD77-24DF-43AE-A030-70E3904C9776}">
      <dsp:nvSpPr>
        <dsp:cNvPr id="0" name=""/>
        <dsp:cNvSpPr/>
      </dsp:nvSpPr>
      <dsp:spPr>
        <a:xfrm>
          <a:off x="1407270" y="0"/>
          <a:ext cx="2125271"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Broad range of offsite learning opportunities, including the ‘My World’ scheme of learning making themed visits, people who help me, making the most of leisure time, Arts, Heritage and Culture etc. </a:t>
          </a:r>
        </a:p>
      </dsp:txBody>
      <dsp:txXfrm>
        <a:off x="1814189" y="0"/>
        <a:ext cx="1311433" cy="813838"/>
      </dsp:txXfrm>
    </dsp:sp>
    <dsp:sp modelId="{41E19ED5-01E1-47D6-AAD2-EC77E37F0428}">
      <dsp:nvSpPr>
        <dsp:cNvPr id="0" name=""/>
        <dsp:cNvSpPr/>
      </dsp:nvSpPr>
      <dsp:spPr>
        <a:xfrm>
          <a:off x="3181103" y="0"/>
          <a:ext cx="1757192"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Supportive annual review process </a:t>
          </a:r>
        </a:p>
      </dsp:txBody>
      <dsp:txXfrm>
        <a:off x="3588022" y="0"/>
        <a:ext cx="943354" cy="813838"/>
      </dsp:txXfrm>
    </dsp:sp>
    <dsp:sp modelId="{D97F3ED3-62A0-4864-B255-9058CB677E9E}">
      <dsp:nvSpPr>
        <dsp:cNvPr id="0" name=""/>
        <dsp:cNvSpPr/>
      </dsp:nvSpPr>
      <dsp:spPr>
        <a:xfrm>
          <a:off x="4586857" y="0"/>
          <a:ext cx="1757192"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PSHCE / RSE Topics delivered through ‘All About Me’ Schemes of Learning. </a:t>
          </a:r>
        </a:p>
      </dsp:txBody>
      <dsp:txXfrm>
        <a:off x="4993776" y="0"/>
        <a:ext cx="943354" cy="813838"/>
      </dsp:txXfrm>
    </dsp:sp>
    <dsp:sp modelId="{19B05A2C-3905-48C4-AC6F-2357EF6BC7FC}">
      <dsp:nvSpPr>
        <dsp:cNvPr id="0" name=""/>
        <dsp:cNvSpPr/>
      </dsp:nvSpPr>
      <dsp:spPr>
        <a:xfrm>
          <a:off x="5992611" y="0"/>
          <a:ext cx="1757192"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Reading for All – Daily reading, phonics and communication skills. </a:t>
          </a:r>
        </a:p>
      </dsp:txBody>
      <dsp:txXfrm>
        <a:off x="6399530" y="0"/>
        <a:ext cx="943354" cy="813838"/>
      </dsp:txXfrm>
    </dsp:sp>
    <dsp:sp modelId="{76E75A77-9A9B-48ED-A397-A5919E02F1F0}">
      <dsp:nvSpPr>
        <dsp:cNvPr id="0" name=""/>
        <dsp:cNvSpPr/>
      </dsp:nvSpPr>
      <dsp:spPr>
        <a:xfrm>
          <a:off x="7398365" y="0"/>
          <a:ext cx="1757192"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Extra Curricular and Residential visit opportunities.</a:t>
          </a:r>
        </a:p>
      </dsp:txBody>
      <dsp:txXfrm>
        <a:off x="7805284" y="0"/>
        <a:ext cx="943354" cy="8138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C85C0-A48A-4183-BE98-3EC167404203}">
      <dsp:nvSpPr>
        <dsp:cNvPr id="0" name=""/>
        <dsp:cNvSpPr/>
      </dsp:nvSpPr>
      <dsp:spPr>
        <a:xfrm>
          <a:off x="1510" y="0"/>
          <a:ext cx="1766134" cy="813838"/>
        </a:xfrm>
        <a:prstGeom prst="homePlate">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Personalised curriculum package offering learning opportunities with a strong emphasis on preparation for adulthood and independent living.  </a:t>
          </a:r>
        </a:p>
      </dsp:txBody>
      <dsp:txXfrm>
        <a:off x="1510" y="0"/>
        <a:ext cx="1562675" cy="813838"/>
      </dsp:txXfrm>
    </dsp:sp>
    <dsp:sp modelId="{070EFD77-24DF-43AE-A030-70E3904C9776}">
      <dsp:nvSpPr>
        <dsp:cNvPr id="0" name=""/>
        <dsp:cNvSpPr/>
      </dsp:nvSpPr>
      <dsp:spPr>
        <a:xfrm>
          <a:off x="1414417" y="0"/>
          <a:ext cx="2089513"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Structured sequenced learning driven by holistic targets with EHCP outcomes at its core. </a:t>
          </a:r>
        </a:p>
      </dsp:txBody>
      <dsp:txXfrm>
        <a:off x="1821336" y="0"/>
        <a:ext cx="1275675" cy="813838"/>
      </dsp:txXfrm>
    </dsp:sp>
    <dsp:sp modelId="{41E19ED5-01E1-47D6-AAD2-EC77E37F0428}">
      <dsp:nvSpPr>
        <dsp:cNvPr id="0" name=""/>
        <dsp:cNvSpPr/>
      </dsp:nvSpPr>
      <dsp:spPr>
        <a:xfrm>
          <a:off x="3150704" y="0"/>
          <a:ext cx="1766134"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Literacy, communication and numeracy taught, used and applied in real life contexts.</a:t>
          </a:r>
        </a:p>
      </dsp:txBody>
      <dsp:txXfrm>
        <a:off x="3557623" y="0"/>
        <a:ext cx="952296" cy="813838"/>
      </dsp:txXfrm>
    </dsp:sp>
    <dsp:sp modelId="{D97F3ED3-62A0-4864-B255-9058CB677E9E}">
      <dsp:nvSpPr>
        <dsp:cNvPr id="0" name=""/>
        <dsp:cNvSpPr/>
      </dsp:nvSpPr>
      <dsp:spPr>
        <a:xfrm>
          <a:off x="4563612" y="0"/>
          <a:ext cx="1766134"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Developing skills for daily living and personal independence, including shopping, cooking and home management. </a:t>
          </a:r>
        </a:p>
      </dsp:txBody>
      <dsp:txXfrm>
        <a:off x="4970531" y="0"/>
        <a:ext cx="952296" cy="813838"/>
      </dsp:txXfrm>
    </dsp:sp>
    <dsp:sp modelId="{19B05A2C-3905-48C4-AC6F-2357EF6BC7FC}">
      <dsp:nvSpPr>
        <dsp:cNvPr id="0" name=""/>
        <dsp:cNvSpPr/>
      </dsp:nvSpPr>
      <dsp:spPr>
        <a:xfrm>
          <a:off x="5976520" y="0"/>
          <a:ext cx="1766134"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Life Skills in a range of different contexts developing skills for greater independence and personal safety. </a:t>
          </a:r>
        </a:p>
      </dsp:txBody>
      <dsp:txXfrm>
        <a:off x="6383439" y="0"/>
        <a:ext cx="952296" cy="813838"/>
      </dsp:txXfrm>
    </dsp:sp>
    <dsp:sp modelId="{76E75A77-9A9B-48ED-A397-A5919E02F1F0}">
      <dsp:nvSpPr>
        <dsp:cNvPr id="0" name=""/>
        <dsp:cNvSpPr/>
      </dsp:nvSpPr>
      <dsp:spPr>
        <a:xfrm>
          <a:off x="7389428" y="0"/>
          <a:ext cx="1766134"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Healthy Living – Making healthy choices, learning to look after your physical and mental health. </a:t>
          </a:r>
        </a:p>
      </dsp:txBody>
      <dsp:txXfrm>
        <a:off x="7796347" y="0"/>
        <a:ext cx="952296" cy="8138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C85C0-A48A-4183-BE98-3EC167404203}">
      <dsp:nvSpPr>
        <dsp:cNvPr id="0" name=""/>
        <dsp:cNvSpPr/>
      </dsp:nvSpPr>
      <dsp:spPr>
        <a:xfrm>
          <a:off x="1516" y="0"/>
          <a:ext cx="1757192" cy="813838"/>
        </a:xfrm>
        <a:prstGeom prst="homePlate">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72"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Engaging, practical hands on learning activities that take place inside and outside of the classroom, including Performing Arts and 180 </a:t>
          </a:r>
          <a:r>
            <a:rPr lang="en-GB" sz="800" kern="1200" dirty="0" err="1"/>
            <a:t>PfA</a:t>
          </a:r>
          <a:r>
            <a:rPr lang="en-GB" sz="800" kern="1200" dirty="0"/>
            <a:t> </a:t>
          </a:r>
          <a:r>
            <a:rPr lang="en-GB" sz="800" kern="1200" dirty="0" err="1"/>
            <a:t>Enterpise</a:t>
          </a:r>
          <a:r>
            <a:rPr lang="en-GB" sz="800" kern="1200" dirty="0"/>
            <a:t>. </a:t>
          </a:r>
        </a:p>
      </dsp:txBody>
      <dsp:txXfrm>
        <a:off x="1516" y="0"/>
        <a:ext cx="1553733" cy="813838"/>
      </dsp:txXfrm>
    </dsp:sp>
    <dsp:sp modelId="{070EFD77-24DF-43AE-A030-70E3904C9776}">
      <dsp:nvSpPr>
        <dsp:cNvPr id="0" name=""/>
        <dsp:cNvSpPr/>
      </dsp:nvSpPr>
      <dsp:spPr>
        <a:xfrm>
          <a:off x="1407270" y="0"/>
          <a:ext cx="2125271"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Broad range of offsite learning opportunities, including the Gym, Oakwell Hall, Batley Bulldogs and Little Deerwood </a:t>
          </a:r>
        </a:p>
      </dsp:txBody>
      <dsp:txXfrm>
        <a:off x="1814189" y="0"/>
        <a:ext cx="1311433" cy="813838"/>
      </dsp:txXfrm>
    </dsp:sp>
    <dsp:sp modelId="{41E19ED5-01E1-47D6-AAD2-EC77E37F0428}">
      <dsp:nvSpPr>
        <dsp:cNvPr id="0" name=""/>
        <dsp:cNvSpPr/>
      </dsp:nvSpPr>
      <dsp:spPr>
        <a:xfrm>
          <a:off x="3181103" y="0"/>
          <a:ext cx="1757192"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Supportive annual review process </a:t>
          </a:r>
        </a:p>
      </dsp:txBody>
      <dsp:txXfrm>
        <a:off x="3588022" y="0"/>
        <a:ext cx="943354" cy="813838"/>
      </dsp:txXfrm>
    </dsp:sp>
    <dsp:sp modelId="{D97F3ED3-62A0-4864-B255-9058CB677E9E}">
      <dsp:nvSpPr>
        <dsp:cNvPr id="0" name=""/>
        <dsp:cNvSpPr/>
      </dsp:nvSpPr>
      <dsp:spPr>
        <a:xfrm>
          <a:off x="4586857" y="0"/>
          <a:ext cx="1757192"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PSHCE / RSE Topics delivered </a:t>
          </a:r>
          <a:r>
            <a:rPr lang="en-GB" sz="800" kern="1200" dirty="0" err="1"/>
            <a:t>through,PSHCE</a:t>
          </a:r>
          <a:r>
            <a:rPr lang="en-GB" sz="800" kern="1200" dirty="0"/>
            <a:t> lessons,  drama, assemblies and interventions.  </a:t>
          </a:r>
        </a:p>
      </dsp:txBody>
      <dsp:txXfrm>
        <a:off x="4993776" y="0"/>
        <a:ext cx="943354" cy="813838"/>
      </dsp:txXfrm>
    </dsp:sp>
    <dsp:sp modelId="{19B05A2C-3905-48C4-AC6F-2357EF6BC7FC}">
      <dsp:nvSpPr>
        <dsp:cNvPr id="0" name=""/>
        <dsp:cNvSpPr/>
      </dsp:nvSpPr>
      <dsp:spPr>
        <a:xfrm>
          <a:off x="5992611" y="0"/>
          <a:ext cx="1757192" cy="813838"/>
        </a:xfrm>
        <a:prstGeom prst="chevron">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Reading for All – Daily reading, phonics and communication skills. </a:t>
          </a:r>
        </a:p>
      </dsp:txBody>
      <dsp:txXfrm>
        <a:off x="6399530" y="0"/>
        <a:ext cx="943354" cy="813838"/>
      </dsp:txXfrm>
    </dsp:sp>
    <dsp:sp modelId="{76E75A77-9A9B-48ED-A397-A5919E02F1F0}">
      <dsp:nvSpPr>
        <dsp:cNvPr id="0" name=""/>
        <dsp:cNvSpPr/>
      </dsp:nvSpPr>
      <dsp:spPr>
        <a:xfrm>
          <a:off x="7398365" y="0"/>
          <a:ext cx="1757192" cy="813838"/>
        </a:xfrm>
        <a:prstGeom prst="chevron">
          <a:avLst/>
        </a:prstGeom>
        <a:solidFill>
          <a:schemeClr val="tx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21336" rIns="10668" bIns="21336" numCol="1" spcCol="1270" anchor="ctr" anchorCtr="0">
          <a:noAutofit/>
        </a:bodyPr>
        <a:lstStyle/>
        <a:p>
          <a:pPr marL="0" lvl="0" indent="0" algn="ctr" defTabSz="355600">
            <a:lnSpc>
              <a:spcPct val="90000"/>
            </a:lnSpc>
            <a:spcBef>
              <a:spcPct val="0"/>
            </a:spcBef>
            <a:spcAft>
              <a:spcPct val="35000"/>
            </a:spcAft>
            <a:buNone/>
          </a:pPr>
          <a:r>
            <a:rPr lang="en-GB" sz="800" kern="1200" dirty="0"/>
            <a:t>Extra Curricular and Residential visit opportunities.</a:t>
          </a:r>
        </a:p>
      </dsp:txBody>
      <dsp:txXfrm>
        <a:off x="7805284" y="0"/>
        <a:ext cx="943354" cy="81383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CEA80E-905F-4834-9B7F-B5BCA6A04009}" type="datetimeFigureOut">
              <a:rPr lang="en-GB" smtClean="0"/>
              <a:t>08/02/2024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419397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EA80E-905F-4834-9B7F-B5BCA6A04009}" type="datetimeFigureOut">
              <a:rPr lang="en-GB" smtClean="0"/>
              <a:t>08/02/2024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1726323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EA80E-905F-4834-9B7F-B5BCA6A04009}" type="datetimeFigureOut">
              <a:rPr lang="en-GB" smtClean="0"/>
              <a:t>08/02/2024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373016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EA80E-905F-4834-9B7F-B5BCA6A04009}" type="datetimeFigureOut">
              <a:rPr lang="en-GB" smtClean="0"/>
              <a:t>08/02/2024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77262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CEA80E-905F-4834-9B7F-B5BCA6A04009}" type="datetimeFigureOut">
              <a:rPr lang="en-GB" smtClean="0"/>
              <a:t>08/02/2024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14826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CEA80E-905F-4834-9B7F-B5BCA6A04009}" type="datetimeFigureOut">
              <a:rPr lang="en-GB" smtClean="0"/>
              <a:t>08/02/2024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147608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CEA80E-905F-4834-9B7F-B5BCA6A04009}" type="datetimeFigureOut">
              <a:rPr lang="en-GB" smtClean="0"/>
              <a:t>08/02/2024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315750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CEA80E-905F-4834-9B7F-B5BCA6A04009}" type="datetimeFigureOut">
              <a:rPr lang="en-GB" smtClean="0"/>
              <a:t>08/02/2024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242970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EA80E-905F-4834-9B7F-B5BCA6A04009}" type="datetimeFigureOut">
              <a:rPr lang="en-GB" smtClean="0"/>
              <a:t>08/02/2024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165691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CEA80E-905F-4834-9B7F-B5BCA6A04009}" type="datetimeFigureOut">
              <a:rPr lang="en-GB" smtClean="0"/>
              <a:t>08/02/2024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1228878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CEA80E-905F-4834-9B7F-B5BCA6A04009}" type="datetimeFigureOut">
              <a:rPr lang="en-GB" smtClean="0"/>
              <a:t>08/02/2024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0C7C5C-D138-42DC-80B8-1179EBAF1834}" type="slidenum">
              <a:rPr lang="en-GB" smtClean="0"/>
              <a:t>‹#›</a:t>
            </a:fld>
            <a:endParaRPr lang="en-GB"/>
          </a:p>
        </p:txBody>
      </p:sp>
    </p:spTree>
    <p:extLst>
      <p:ext uri="{BB962C8B-B14F-4D97-AF65-F5344CB8AC3E}">
        <p14:creationId xmlns:p14="http://schemas.microsoft.com/office/powerpoint/2010/main" val="349842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EA80E-905F-4834-9B7F-B5BCA6A04009}" type="datetimeFigureOut">
              <a:rPr lang="en-GB" smtClean="0"/>
              <a:t>08/02/2024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C7C5C-D138-42DC-80B8-1179EBAF1834}" type="slidenum">
              <a:rPr lang="en-GB" smtClean="0"/>
              <a:t>‹#›</a:t>
            </a:fld>
            <a:endParaRPr lang="en-GB"/>
          </a:p>
        </p:txBody>
      </p:sp>
    </p:spTree>
    <p:extLst>
      <p:ext uri="{BB962C8B-B14F-4D97-AF65-F5344CB8AC3E}">
        <p14:creationId xmlns:p14="http://schemas.microsoft.com/office/powerpoint/2010/main" val="3786411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1.png"/><Relationship Id="rId16" Type="http://schemas.openxmlformats.org/officeDocument/2006/relationships/image" Target="../media/image5.sv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image" Target="../media/image4.png"/><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microsoft.com/office/2007/relationships/diagramDrawing" Target="../diagrams/drawing3.xml"/><Relationship Id="rId13"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3.xml"/><Relationship Id="rId12" Type="http://schemas.openxmlformats.org/officeDocument/2006/relationships/diagramColors" Target="../diagrams/colors4.xml"/><Relationship Id="rId2" Type="http://schemas.openxmlformats.org/officeDocument/2006/relationships/image" Target="../media/image1.png"/><Relationship Id="rId16" Type="http://schemas.openxmlformats.org/officeDocument/2006/relationships/image" Target="../media/image5.svg"/><Relationship Id="rId1" Type="http://schemas.openxmlformats.org/officeDocument/2006/relationships/slideLayout" Target="../slideLayouts/slideLayout1.xml"/><Relationship Id="rId6" Type="http://schemas.openxmlformats.org/officeDocument/2006/relationships/diagramQuickStyle" Target="../diagrams/quickStyle3.xml"/><Relationship Id="rId11" Type="http://schemas.openxmlformats.org/officeDocument/2006/relationships/diagramQuickStyle" Target="../diagrams/quickStyle4.xml"/><Relationship Id="rId5" Type="http://schemas.openxmlformats.org/officeDocument/2006/relationships/diagramLayout" Target="../diagrams/layout3.xml"/><Relationship Id="rId15" Type="http://schemas.openxmlformats.org/officeDocument/2006/relationships/image" Target="../media/image4.png"/><Relationship Id="rId10" Type="http://schemas.openxmlformats.org/officeDocument/2006/relationships/diagramLayout" Target="../diagrams/layout4.xml"/><Relationship Id="rId4" Type="http://schemas.openxmlformats.org/officeDocument/2006/relationships/diagramData" Target="../diagrams/data3.xml"/><Relationship Id="rId9" Type="http://schemas.openxmlformats.org/officeDocument/2006/relationships/diagramData" Target="../diagrams/data4.xml"/><Relationship Id="rId1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TOWARDS INDEPENDENCE PATHWAY</a:t>
            </a:r>
            <a:endParaRPr lang="en-US" sz="2800" dirty="0"/>
          </a:p>
        </p:txBody>
      </p:sp>
      <p:sp>
        <p:nvSpPr>
          <p:cNvPr id="9" name="Rectangle: Rounded Corners 8">
            <a:extLst>
              <a:ext uri="{FF2B5EF4-FFF2-40B4-BE49-F238E27FC236}">
                <a16:creationId xmlns:a16="http://schemas.microsoft.com/office/drawing/2014/main" id="{D7616D2B-C928-524E-6C84-C761F1089BCF}"/>
              </a:ext>
            </a:extLst>
          </p:cNvPr>
          <p:cNvSpPr/>
          <p:nvPr/>
        </p:nvSpPr>
        <p:spPr>
          <a:xfrm>
            <a:off x="218733" y="2358978"/>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BB98C314-CB4D-45C7-8C26-C7DE142BE6C9}"/>
              </a:ext>
            </a:extLst>
          </p:cNvPr>
          <p:cNvSpPr txBox="1"/>
          <p:nvPr/>
        </p:nvSpPr>
        <p:spPr>
          <a:xfrm>
            <a:off x="255935" y="2355854"/>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PATHWAY OFFER</a:t>
            </a:r>
            <a:endParaRPr lang="en-GB" dirty="0">
              <a:solidFill>
                <a:schemeClr val="bg1">
                  <a:lumMod val="95000"/>
                </a:schemeClr>
              </a:solidFill>
              <a:latin typeface="Impact" panose="020B0806030902050204" pitchFamily="34" charset="0"/>
            </a:endParaRPr>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5" name="Diagram 14">
            <a:extLst>
              <a:ext uri="{FF2B5EF4-FFF2-40B4-BE49-F238E27FC236}">
                <a16:creationId xmlns:a16="http://schemas.microsoft.com/office/drawing/2014/main" id="{7AF922CA-FD20-D9CA-56CA-34F3BC93AA1B}"/>
              </a:ext>
            </a:extLst>
          </p:cNvPr>
          <p:cNvGraphicFramePr/>
          <p:nvPr>
            <p:extLst>
              <p:ext uri="{D42A27DB-BD31-4B8C-83A1-F6EECF244321}">
                <p14:modId xmlns:p14="http://schemas.microsoft.com/office/powerpoint/2010/main" val="2120562664"/>
              </p:ext>
            </p:extLst>
          </p:nvPr>
        </p:nvGraphicFramePr>
        <p:xfrm>
          <a:off x="215588" y="2784607"/>
          <a:ext cx="9157073" cy="8138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 name="Diagram 1">
            <a:extLst>
              <a:ext uri="{FF2B5EF4-FFF2-40B4-BE49-F238E27FC236}">
                <a16:creationId xmlns:a16="http://schemas.microsoft.com/office/drawing/2014/main" id="{9C4BC386-EF4D-809B-289C-42D2C093D315}"/>
              </a:ext>
            </a:extLst>
          </p:cNvPr>
          <p:cNvGraphicFramePr/>
          <p:nvPr>
            <p:extLst>
              <p:ext uri="{D42A27DB-BD31-4B8C-83A1-F6EECF244321}">
                <p14:modId xmlns:p14="http://schemas.microsoft.com/office/powerpoint/2010/main" val="991862159"/>
              </p:ext>
            </p:extLst>
          </p:nvPr>
        </p:nvGraphicFramePr>
        <p:xfrm>
          <a:off x="215588" y="3652081"/>
          <a:ext cx="9157074" cy="81383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0" name="Picture 9">
            <a:extLst>
              <a:ext uri="{FF2B5EF4-FFF2-40B4-BE49-F238E27FC236}">
                <a16:creationId xmlns:a16="http://schemas.microsoft.com/office/drawing/2014/main" id="{AD04F5E5-44A6-4E15-FA5F-C3C6938F44D8}"/>
              </a:ext>
            </a:extLst>
          </p:cNvPr>
          <p:cNvPicPr>
            <a:picLocks noChangeAspect="1"/>
          </p:cNvPicPr>
          <p:nvPr/>
        </p:nvPicPr>
        <p:blipFill>
          <a:blip r:embed="rId14"/>
          <a:stretch>
            <a:fillRect/>
          </a:stretch>
        </p:blipFill>
        <p:spPr>
          <a:xfrm>
            <a:off x="9148315" y="3264172"/>
            <a:ext cx="668546" cy="668546"/>
          </a:xfrm>
          <a:prstGeom prst="rect">
            <a:avLst/>
          </a:prstGeom>
        </p:spPr>
      </p:pic>
      <p:sp>
        <p:nvSpPr>
          <p:cNvPr id="22" name="Rectangle: Rounded Corners 21">
            <a:extLst>
              <a:ext uri="{FF2B5EF4-FFF2-40B4-BE49-F238E27FC236}">
                <a16:creationId xmlns:a16="http://schemas.microsoft.com/office/drawing/2014/main" id="{C941CD67-02AC-F4BB-E1A4-0668B87BF453}"/>
              </a:ext>
            </a:extLst>
          </p:cNvPr>
          <p:cNvSpPr/>
          <p:nvPr/>
        </p:nvSpPr>
        <p:spPr>
          <a:xfrm>
            <a:off x="234239" y="4697450"/>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DA953A1C-E55C-C7B5-78F2-68D574C485D7}"/>
              </a:ext>
            </a:extLst>
          </p:cNvPr>
          <p:cNvSpPr txBox="1"/>
          <p:nvPr/>
        </p:nvSpPr>
        <p:spPr>
          <a:xfrm>
            <a:off x="248298" y="4709173"/>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DELIVERY</a:t>
            </a:r>
            <a:endParaRPr lang="en-GB" dirty="0">
              <a:solidFill>
                <a:schemeClr val="bg1">
                  <a:lumMod val="95000"/>
                </a:schemeClr>
              </a:solidFill>
              <a:latin typeface="Impact" panose="020B0806030902050204" pitchFamily="34" charset="0"/>
            </a:endParaRPr>
          </a:p>
        </p:txBody>
      </p:sp>
      <p:sp>
        <p:nvSpPr>
          <p:cNvPr id="3" name="TextBox 2">
            <a:extLst>
              <a:ext uri="{FF2B5EF4-FFF2-40B4-BE49-F238E27FC236}">
                <a16:creationId xmlns:a16="http://schemas.microsoft.com/office/drawing/2014/main" id="{D4B94973-AC3B-03FD-1B54-3F900EBB0D41}"/>
              </a:ext>
            </a:extLst>
          </p:cNvPr>
          <p:cNvSpPr txBox="1"/>
          <p:nvPr/>
        </p:nvSpPr>
        <p:spPr>
          <a:xfrm>
            <a:off x="176106" y="5182344"/>
            <a:ext cx="3575067" cy="954107"/>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5 Day Provision – 9:00am – 3:00pm</a:t>
            </a:r>
          </a:p>
          <a:p>
            <a:pPr marL="285750" indent="-285750">
              <a:buBlip>
                <a:blip r:embed="rId15">
                  <a:extLst>
                    <a:ext uri="{96DAC541-7B7A-43D3-8B79-37D633B846F1}">
                      <asvg:svgBlip xmlns:asvg="http://schemas.microsoft.com/office/drawing/2016/SVG/main" r:embed="rId16"/>
                    </a:ext>
                  </a:extLst>
                </a:blip>
              </a:buBlip>
            </a:pPr>
            <a:r>
              <a:rPr lang="en-GB" sz="1400" dirty="0"/>
              <a:t>5 Lessons Per Day </a:t>
            </a:r>
          </a:p>
          <a:p>
            <a:pPr marL="285750" indent="-285750">
              <a:buBlip>
                <a:blip r:embed="rId15">
                  <a:extLst>
                    <a:ext uri="{96DAC541-7B7A-43D3-8B79-37D633B846F1}">
                      <asvg:svgBlip xmlns:asvg="http://schemas.microsoft.com/office/drawing/2016/SVG/main" r:embed="rId16"/>
                    </a:ext>
                  </a:extLst>
                </a:blip>
              </a:buBlip>
            </a:pPr>
            <a:r>
              <a:rPr lang="en-GB" sz="1400" dirty="0"/>
              <a:t>+ 1 Reading for All Lesson Per day </a:t>
            </a:r>
          </a:p>
          <a:p>
            <a:pPr marL="285750" indent="-285750">
              <a:buBlip>
                <a:blip r:embed="rId15">
                  <a:extLst>
                    <a:ext uri="{96DAC541-7B7A-43D3-8B79-37D633B846F1}">
                      <asvg:svgBlip xmlns:asvg="http://schemas.microsoft.com/office/drawing/2016/SVG/main" r:embed="rId16"/>
                    </a:ext>
                  </a:extLst>
                </a:blip>
              </a:buBlip>
            </a:pPr>
            <a:r>
              <a:rPr lang="en-GB" sz="1400" dirty="0"/>
              <a:t>+ 1 Thrive Time Lesson Per day</a:t>
            </a:r>
          </a:p>
        </p:txBody>
      </p:sp>
      <p:sp>
        <p:nvSpPr>
          <p:cNvPr id="11" name="TextBox 10">
            <a:extLst>
              <a:ext uri="{FF2B5EF4-FFF2-40B4-BE49-F238E27FC236}">
                <a16:creationId xmlns:a16="http://schemas.microsoft.com/office/drawing/2014/main" id="{1E937C38-2A33-FCF8-8EC7-390C417E7CD4}"/>
              </a:ext>
            </a:extLst>
          </p:cNvPr>
          <p:cNvSpPr txBox="1"/>
          <p:nvPr/>
        </p:nvSpPr>
        <p:spPr>
          <a:xfrm>
            <a:off x="3413756" y="5161066"/>
            <a:ext cx="3575067" cy="954107"/>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Small Group Sizes</a:t>
            </a:r>
          </a:p>
          <a:p>
            <a:pPr marL="285750" indent="-285750">
              <a:buBlip>
                <a:blip r:embed="rId15">
                  <a:extLst>
                    <a:ext uri="{96DAC541-7B7A-43D3-8B79-37D633B846F1}">
                      <asvg:svgBlip xmlns:asvg="http://schemas.microsoft.com/office/drawing/2016/SVG/main" r:embed="rId16"/>
                    </a:ext>
                  </a:extLst>
                </a:blip>
              </a:buBlip>
            </a:pPr>
            <a:r>
              <a:rPr lang="en-GB" sz="1400" dirty="0"/>
              <a:t>1:1 Intervention </a:t>
            </a:r>
          </a:p>
          <a:p>
            <a:pPr marL="285750" indent="-285750">
              <a:buBlip>
                <a:blip r:embed="rId15">
                  <a:extLst>
                    <a:ext uri="{96DAC541-7B7A-43D3-8B79-37D633B846F1}">
                      <asvg:svgBlip xmlns:asvg="http://schemas.microsoft.com/office/drawing/2016/SVG/main" r:embed="rId16"/>
                    </a:ext>
                  </a:extLst>
                </a:blip>
              </a:buBlip>
            </a:pPr>
            <a:r>
              <a:rPr lang="en-GB" sz="1400" dirty="0"/>
              <a:t>Mental Health and Wellbeing Support and  Intervention </a:t>
            </a:r>
          </a:p>
        </p:txBody>
      </p:sp>
      <p:sp>
        <p:nvSpPr>
          <p:cNvPr id="13" name="TextBox 12">
            <a:extLst>
              <a:ext uri="{FF2B5EF4-FFF2-40B4-BE49-F238E27FC236}">
                <a16:creationId xmlns:a16="http://schemas.microsoft.com/office/drawing/2014/main" id="{F8D398A1-A6BA-0C2A-7325-0365611ACC0C}"/>
              </a:ext>
            </a:extLst>
          </p:cNvPr>
          <p:cNvSpPr txBox="1"/>
          <p:nvPr/>
        </p:nvSpPr>
        <p:spPr>
          <a:xfrm>
            <a:off x="6963602" y="5182342"/>
            <a:ext cx="2906345" cy="738664"/>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Onsite and Offsite Learning</a:t>
            </a:r>
          </a:p>
          <a:p>
            <a:pPr marL="285750" indent="-285750">
              <a:buBlip>
                <a:blip r:embed="rId15">
                  <a:extLst>
                    <a:ext uri="{96DAC541-7B7A-43D3-8B79-37D633B846F1}">
                      <asvg:svgBlip xmlns:asvg="http://schemas.microsoft.com/office/drawing/2016/SVG/main" r:embed="rId16"/>
                    </a:ext>
                  </a:extLst>
                </a:blip>
              </a:buBlip>
            </a:pPr>
            <a:r>
              <a:rPr lang="en-GB" sz="1400" dirty="0"/>
              <a:t>Specialist Staff </a:t>
            </a:r>
          </a:p>
          <a:p>
            <a:pPr marL="285750" indent="-285750">
              <a:buBlip>
                <a:blip r:embed="rId15">
                  <a:extLst>
                    <a:ext uri="{96DAC541-7B7A-43D3-8B79-37D633B846F1}">
                      <asvg:svgBlip xmlns:asvg="http://schemas.microsoft.com/office/drawing/2016/SVG/main" r:embed="rId16"/>
                    </a:ext>
                  </a:extLst>
                </a:blip>
              </a:buBlip>
            </a:pPr>
            <a:r>
              <a:rPr lang="en-GB" sz="1400" dirty="0"/>
              <a:t>Vocational, Life skills curriculum</a:t>
            </a:r>
          </a:p>
        </p:txBody>
      </p:sp>
      <p:sp>
        <p:nvSpPr>
          <p:cNvPr id="16" name="TextBox 15">
            <a:extLst>
              <a:ext uri="{FF2B5EF4-FFF2-40B4-BE49-F238E27FC236}">
                <a16:creationId xmlns:a16="http://schemas.microsoft.com/office/drawing/2014/main" id="{099DC4BC-83A5-1108-4BDF-DDB513A2A6BE}"/>
              </a:ext>
            </a:extLst>
          </p:cNvPr>
          <p:cNvSpPr txBox="1"/>
          <p:nvPr/>
        </p:nvSpPr>
        <p:spPr>
          <a:xfrm>
            <a:off x="109195" y="6427113"/>
            <a:ext cx="9601200" cy="430887"/>
          </a:xfrm>
          <a:prstGeom prst="rect">
            <a:avLst/>
          </a:prstGeom>
          <a:noFill/>
        </p:spPr>
        <p:txBody>
          <a:bodyPr wrap="square" rtlCol="0">
            <a:spAutoFit/>
          </a:bodyPr>
          <a:lstStyle/>
          <a:p>
            <a:pPr algn="ctr"/>
            <a:r>
              <a:rPr lang="en-GB" sz="2200" dirty="0">
                <a:ln>
                  <a:solidFill>
                    <a:schemeClr val="tx1">
                      <a:lumMod val="50000"/>
                      <a:lumOff val="50000"/>
                    </a:schemeClr>
                  </a:solidFill>
                </a:ln>
                <a:solidFill>
                  <a:schemeClr val="bg1"/>
                </a:solidFill>
                <a:latin typeface="Impact" panose="020B0806030902050204" pitchFamily="34" charset="0"/>
              </a:rPr>
              <a:t>PREPARATION FOR ADULTHOOD -  BRINGING LEARNING TO LIFE AND LIFE TO LEARNING</a:t>
            </a:r>
          </a:p>
        </p:txBody>
      </p:sp>
    </p:spTree>
    <p:extLst>
      <p:ext uri="{BB962C8B-B14F-4D97-AF65-F5344CB8AC3E}">
        <p14:creationId xmlns:p14="http://schemas.microsoft.com/office/powerpoint/2010/main" val="133088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EMPLOYABILITY PATHWAY</a:t>
            </a:r>
            <a:endParaRPr lang="en-US" sz="2800" dirty="0"/>
          </a:p>
        </p:txBody>
      </p:sp>
      <p:sp>
        <p:nvSpPr>
          <p:cNvPr id="9" name="Rectangle: Rounded Corners 8">
            <a:extLst>
              <a:ext uri="{FF2B5EF4-FFF2-40B4-BE49-F238E27FC236}">
                <a16:creationId xmlns:a16="http://schemas.microsoft.com/office/drawing/2014/main" id="{D7616D2B-C928-524E-6C84-C761F1089BCF}"/>
              </a:ext>
            </a:extLst>
          </p:cNvPr>
          <p:cNvSpPr/>
          <p:nvPr/>
        </p:nvSpPr>
        <p:spPr>
          <a:xfrm>
            <a:off x="218733" y="2358978"/>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BB98C314-CB4D-45C7-8C26-C7DE142BE6C9}"/>
              </a:ext>
            </a:extLst>
          </p:cNvPr>
          <p:cNvSpPr txBox="1"/>
          <p:nvPr/>
        </p:nvSpPr>
        <p:spPr>
          <a:xfrm>
            <a:off x="255935" y="2355854"/>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PATHWAY OFFER</a:t>
            </a:r>
            <a:endParaRPr lang="en-GB" dirty="0">
              <a:solidFill>
                <a:schemeClr val="bg1">
                  <a:lumMod val="95000"/>
                </a:schemeClr>
              </a:solidFill>
              <a:latin typeface="Impact" panose="020B0806030902050204" pitchFamily="34" charset="0"/>
            </a:endParaRPr>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5" name="Diagram 14">
            <a:extLst>
              <a:ext uri="{FF2B5EF4-FFF2-40B4-BE49-F238E27FC236}">
                <a16:creationId xmlns:a16="http://schemas.microsoft.com/office/drawing/2014/main" id="{7AF922CA-FD20-D9CA-56CA-34F3BC93AA1B}"/>
              </a:ext>
            </a:extLst>
          </p:cNvPr>
          <p:cNvGraphicFramePr/>
          <p:nvPr>
            <p:extLst>
              <p:ext uri="{D42A27DB-BD31-4B8C-83A1-F6EECF244321}">
                <p14:modId xmlns:p14="http://schemas.microsoft.com/office/powerpoint/2010/main" val="3856765455"/>
              </p:ext>
            </p:extLst>
          </p:nvPr>
        </p:nvGraphicFramePr>
        <p:xfrm>
          <a:off x="215588" y="2784607"/>
          <a:ext cx="9157073" cy="8138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 name="Diagram 1">
            <a:extLst>
              <a:ext uri="{FF2B5EF4-FFF2-40B4-BE49-F238E27FC236}">
                <a16:creationId xmlns:a16="http://schemas.microsoft.com/office/drawing/2014/main" id="{9C4BC386-EF4D-809B-289C-42D2C093D315}"/>
              </a:ext>
            </a:extLst>
          </p:cNvPr>
          <p:cNvGraphicFramePr/>
          <p:nvPr>
            <p:extLst>
              <p:ext uri="{D42A27DB-BD31-4B8C-83A1-F6EECF244321}">
                <p14:modId xmlns:p14="http://schemas.microsoft.com/office/powerpoint/2010/main" val="1819075265"/>
              </p:ext>
            </p:extLst>
          </p:nvPr>
        </p:nvGraphicFramePr>
        <p:xfrm>
          <a:off x="215588" y="3652081"/>
          <a:ext cx="9157074" cy="81383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0" name="Picture 9">
            <a:extLst>
              <a:ext uri="{FF2B5EF4-FFF2-40B4-BE49-F238E27FC236}">
                <a16:creationId xmlns:a16="http://schemas.microsoft.com/office/drawing/2014/main" id="{AD04F5E5-44A6-4E15-FA5F-C3C6938F44D8}"/>
              </a:ext>
            </a:extLst>
          </p:cNvPr>
          <p:cNvPicPr>
            <a:picLocks noChangeAspect="1"/>
          </p:cNvPicPr>
          <p:nvPr/>
        </p:nvPicPr>
        <p:blipFill>
          <a:blip r:embed="rId14"/>
          <a:stretch>
            <a:fillRect/>
          </a:stretch>
        </p:blipFill>
        <p:spPr>
          <a:xfrm>
            <a:off x="9148315" y="3264172"/>
            <a:ext cx="668546" cy="668546"/>
          </a:xfrm>
          <a:prstGeom prst="rect">
            <a:avLst/>
          </a:prstGeom>
        </p:spPr>
      </p:pic>
      <p:sp>
        <p:nvSpPr>
          <p:cNvPr id="22" name="Rectangle: Rounded Corners 21">
            <a:extLst>
              <a:ext uri="{FF2B5EF4-FFF2-40B4-BE49-F238E27FC236}">
                <a16:creationId xmlns:a16="http://schemas.microsoft.com/office/drawing/2014/main" id="{C941CD67-02AC-F4BB-E1A4-0668B87BF453}"/>
              </a:ext>
            </a:extLst>
          </p:cNvPr>
          <p:cNvSpPr/>
          <p:nvPr/>
        </p:nvSpPr>
        <p:spPr>
          <a:xfrm>
            <a:off x="234239" y="4697450"/>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DA953A1C-E55C-C7B5-78F2-68D574C485D7}"/>
              </a:ext>
            </a:extLst>
          </p:cNvPr>
          <p:cNvSpPr txBox="1"/>
          <p:nvPr/>
        </p:nvSpPr>
        <p:spPr>
          <a:xfrm>
            <a:off x="248298" y="4709173"/>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DELIVERY</a:t>
            </a:r>
            <a:endParaRPr lang="en-GB" dirty="0">
              <a:solidFill>
                <a:schemeClr val="bg1">
                  <a:lumMod val="95000"/>
                </a:schemeClr>
              </a:solidFill>
              <a:latin typeface="Impact" panose="020B0806030902050204" pitchFamily="34" charset="0"/>
            </a:endParaRPr>
          </a:p>
        </p:txBody>
      </p:sp>
      <p:sp>
        <p:nvSpPr>
          <p:cNvPr id="3" name="TextBox 2">
            <a:extLst>
              <a:ext uri="{FF2B5EF4-FFF2-40B4-BE49-F238E27FC236}">
                <a16:creationId xmlns:a16="http://schemas.microsoft.com/office/drawing/2014/main" id="{D4B94973-AC3B-03FD-1B54-3F900EBB0D41}"/>
              </a:ext>
            </a:extLst>
          </p:cNvPr>
          <p:cNvSpPr txBox="1"/>
          <p:nvPr/>
        </p:nvSpPr>
        <p:spPr>
          <a:xfrm>
            <a:off x="176106" y="5182344"/>
            <a:ext cx="3575067" cy="1169551"/>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5 Day Provision – 9:00am – 3:00pm</a:t>
            </a:r>
          </a:p>
          <a:p>
            <a:pPr marL="285750" indent="-285750">
              <a:buBlip>
                <a:blip r:embed="rId15">
                  <a:extLst>
                    <a:ext uri="{96DAC541-7B7A-43D3-8B79-37D633B846F1}">
                      <asvg:svgBlip xmlns:asvg="http://schemas.microsoft.com/office/drawing/2016/SVG/main" r:embed="rId16"/>
                    </a:ext>
                  </a:extLst>
                </a:blip>
              </a:buBlip>
            </a:pPr>
            <a:r>
              <a:rPr lang="en-GB" sz="1400" dirty="0"/>
              <a:t>5 Lessons Per Day </a:t>
            </a:r>
          </a:p>
          <a:p>
            <a:pPr marL="285750" indent="-285750">
              <a:buBlip>
                <a:blip r:embed="rId15">
                  <a:extLst>
                    <a:ext uri="{96DAC541-7B7A-43D3-8B79-37D633B846F1}">
                      <asvg:svgBlip xmlns:asvg="http://schemas.microsoft.com/office/drawing/2016/SVG/main" r:embed="rId16"/>
                    </a:ext>
                  </a:extLst>
                </a:blip>
              </a:buBlip>
            </a:pPr>
            <a:r>
              <a:rPr lang="en-GB" sz="1400" dirty="0"/>
              <a:t>+ 1 Reading for All Lesson Per day </a:t>
            </a:r>
          </a:p>
          <a:p>
            <a:pPr marL="285750" indent="-285750">
              <a:buBlip>
                <a:blip r:embed="rId15">
                  <a:extLst>
                    <a:ext uri="{96DAC541-7B7A-43D3-8B79-37D633B846F1}">
                      <asvg:svgBlip xmlns:asvg="http://schemas.microsoft.com/office/drawing/2016/SVG/main" r:embed="rId16"/>
                    </a:ext>
                  </a:extLst>
                </a:blip>
              </a:buBlip>
            </a:pPr>
            <a:r>
              <a:rPr lang="en-GB" sz="1400" dirty="0"/>
              <a:t>+ 1 Thrive Time Lesson Per day</a:t>
            </a:r>
          </a:p>
          <a:p>
            <a:pPr marL="285750" indent="-285750">
              <a:buBlip>
                <a:blip r:embed="rId15">
                  <a:extLst>
                    <a:ext uri="{96DAC541-7B7A-43D3-8B79-37D633B846F1}">
                      <asvg:svgBlip xmlns:asvg="http://schemas.microsoft.com/office/drawing/2016/SVG/main" r:embed="rId16"/>
                    </a:ext>
                  </a:extLst>
                </a:blip>
              </a:buBlip>
            </a:pPr>
            <a:r>
              <a:rPr lang="en-GB" sz="1400" dirty="0"/>
              <a:t>Range of accredited qualifications </a:t>
            </a:r>
          </a:p>
        </p:txBody>
      </p:sp>
      <p:sp>
        <p:nvSpPr>
          <p:cNvPr id="11" name="TextBox 10">
            <a:extLst>
              <a:ext uri="{FF2B5EF4-FFF2-40B4-BE49-F238E27FC236}">
                <a16:creationId xmlns:a16="http://schemas.microsoft.com/office/drawing/2014/main" id="{1E937C38-2A33-FCF8-8EC7-390C417E7CD4}"/>
              </a:ext>
            </a:extLst>
          </p:cNvPr>
          <p:cNvSpPr txBox="1"/>
          <p:nvPr/>
        </p:nvSpPr>
        <p:spPr>
          <a:xfrm>
            <a:off x="3413756" y="5161066"/>
            <a:ext cx="3575067" cy="1169551"/>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Small Group Sizes</a:t>
            </a:r>
          </a:p>
          <a:p>
            <a:pPr marL="285750" indent="-285750">
              <a:buBlip>
                <a:blip r:embed="rId15">
                  <a:extLst>
                    <a:ext uri="{96DAC541-7B7A-43D3-8B79-37D633B846F1}">
                      <asvg:svgBlip xmlns:asvg="http://schemas.microsoft.com/office/drawing/2016/SVG/main" r:embed="rId16"/>
                    </a:ext>
                  </a:extLst>
                </a:blip>
              </a:buBlip>
            </a:pPr>
            <a:r>
              <a:rPr lang="en-GB" sz="1400" dirty="0"/>
              <a:t>1:1 and small group interventions </a:t>
            </a:r>
          </a:p>
          <a:p>
            <a:pPr marL="285750" indent="-285750">
              <a:buBlip>
                <a:blip r:embed="rId15">
                  <a:extLst>
                    <a:ext uri="{96DAC541-7B7A-43D3-8B79-37D633B846F1}">
                      <asvg:svgBlip xmlns:asvg="http://schemas.microsoft.com/office/drawing/2016/SVG/main" r:embed="rId16"/>
                    </a:ext>
                  </a:extLst>
                </a:blip>
              </a:buBlip>
            </a:pPr>
            <a:r>
              <a:rPr lang="en-GB" sz="1400" dirty="0"/>
              <a:t>Mental Health and Wellbeing Support and  Intervention </a:t>
            </a:r>
          </a:p>
          <a:p>
            <a:pPr marL="285750" indent="-285750">
              <a:buBlip>
                <a:blip r:embed="rId15">
                  <a:extLst>
                    <a:ext uri="{96DAC541-7B7A-43D3-8B79-37D633B846F1}">
                      <asvg:svgBlip xmlns:asvg="http://schemas.microsoft.com/office/drawing/2016/SVG/main" r:embed="rId16"/>
                    </a:ext>
                  </a:extLst>
                </a:blip>
              </a:buBlip>
            </a:pPr>
            <a:r>
              <a:rPr lang="en-GB" sz="1400" dirty="0"/>
              <a:t>Enterprise</a:t>
            </a:r>
          </a:p>
        </p:txBody>
      </p:sp>
      <p:sp>
        <p:nvSpPr>
          <p:cNvPr id="13" name="TextBox 12">
            <a:extLst>
              <a:ext uri="{FF2B5EF4-FFF2-40B4-BE49-F238E27FC236}">
                <a16:creationId xmlns:a16="http://schemas.microsoft.com/office/drawing/2014/main" id="{F8D398A1-A6BA-0C2A-7325-0365611ACC0C}"/>
              </a:ext>
            </a:extLst>
          </p:cNvPr>
          <p:cNvSpPr txBox="1"/>
          <p:nvPr/>
        </p:nvSpPr>
        <p:spPr>
          <a:xfrm>
            <a:off x="6963602" y="5182342"/>
            <a:ext cx="2906345" cy="1169551"/>
          </a:xfrm>
          <a:prstGeom prst="rect">
            <a:avLst/>
          </a:prstGeom>
          <a:noFill/>
        </p:spPr>
        <p:txBody>
          <a:bodyPr wrap="square" rtlCol="0">
            <a:spAutoFit/>
          </a:bodyPr>
          <a:lstStyle/>
          <a:p>
            <a:pPr marL="285750" indent="-285750">
              <a:buBlip>
                <a:blip r:embed="rId15">
                  <a:extLst>
                    <a:ext uri="{96DAC541-7B7A-43D3-8B79-37D633B846F1}">
                      <asvg:svgBlip xmlns:asvg="http://schemas.microsoft.com/office/drawing/2016/SVG/main" r:embed="rId16"/>
                    </a:ext>
                  </a:extLst>
                </a:blip>
              </a:buBlip>
            </a:pPr>
            <a:r>
              <a:rPr lang="en-GB" sz="1400" dirty="0"/>
              <a:t>Onsite and Offsite Learning</a:t>
            </a:r>
          </a:p>
          <a:p>
            <a:pPr marL="285750" indent="-285750">
              <a:buBlip>
                <a:blip r:embed="rId15">
                  <a:extLst>
                    <a:ext uri="{96DAC541-7B7A-43D3-8B79-37D633B846F1}">
                      <asvg:svgBlip xmlns:asvg="http://schemas.microsoft.com/office/drawing/2016/SVG/main" r:embed="rId16"/>
                    </a:ext>
                  </a:extLst>
                </a:blip>
              </a:buBlip>
            </a:pPr>
            <a:r>
              <a:rPr lang="en-GB" sz="1400" dirty="0"/>
              <a:t>Specialist Staff </a:t>
            </a:r>
          </a:p>
          <a:p>
            <a:pPr marL="285750" indent="-285750">
              <a:buBlip>
                <a:blip r:embed="rId15">
                  <a:extLst>
                    <a:ext uri="{96DAC541-7B7A-43D3-8B79-37D633B846F1}">
                      <asvg:svgBlip xmlns:asvg="http://schemas.microsoft.com/office/drawing/2016/SVG/main" r:embed="rId16"/>
                    </a:ext>
                  </a:extLst>
                </a:blip>
              </a:buBlip>
            </a:pPr>
            <a:r>
              <a:rPr lang="en-GB" sz="1400" dirty="0"/>
              <a:t>Vocational, Life skills curriculum</a:t>
            </a:r>
          </a:p>
          <a:p>
            <a:pPr marL="285750" indent="-285750">
              <a:buBlip>
                <a:blip r:embed="rId15">
                  <a:extLst>
                    <a:ext uri="{96DAC541-7B7A-43D3-8B79-37D633B846F1}">
                      <asvg:svgBlip xmlns:asvg="http://schemas.microsoft.com/office/drawing/2016/SVG/main" r:embed="rId16"/>
                    </a:ext>
                  </a:extLst>
                </a:blip>
              </a:buBlip>
            </a:pPr>
            <a:r>
              <a:rPr lang="en-GB" sz="1400" dirty="0"/>
              <a:t>Personal Finance and Personal Safety</a:t>
            </a:r>
          </a:p>
        </p:txBody>
      </p:sp>
      <p:sp>
        <p:nvSpPr>
          <p:cNvPr id="16" name="TextBox 15">
            <a:extLst>
              <a:ext uri="{FF2B5EF4-FFF2-40B4-BE49-F238E27FC236}">
                <a16:creationId xmlns:a16="http://schemas.microsoft.com/office/drawing/2014/main" id="{099DC4BC-83A5-1108-4BDF-DDB513A2A6BE}"/>
              </a:ext>
            </a:extLst>
          </p:cNvPr>
          <p:cNvSpPr txBox="1"/>
          <p:nvPr/>
        </p:nvSpPr>
        <p:spPr>
          <a:xfrm>
            <a:off x="109195" y="6427113"/>
            <a:ext cx="9601200" cy="430887"/>
          </a:xfrm>
          <a:prstGeom prst="rect">
            <a:avLst/>
          </a:prstGeom>
          <a:noFill/>
        </p:spPr>
        <p:txBody>
          <a:bodyPr wrap="square" rtlCol="0">
            <a:spAutoFit/>
          </a:bodyPr>
          <a:lstStyle/>
          <a:p>
            <a:pPr algn="ctr"/>
            <a:r>
              <a:rPr lang="en-GB" sz="2200" dirty="0">
                <a:ln>
                  <a:solidFill>
                    <a:schemeClr val="tx1">
                      <a:lumMod val="50000"/>
                      <a:lumOff val="50000"/>
                    </a:schemeClr>
                  </a:solidFill>
                </a:ln>
                <a:solidFill>
                  <a:schemeClr val="bg1"/>
                </a:solidFill>
                <a:latin typeface="Impact" panose="020B0806030902050204" pitchFamily="34" charset="0"/>
              </a:rPr>
              <a:t>PREPARATION FOR ADULTHOOD -  BRINGING LEARNING TO LIFE AND LIFE TO LEARNING</a:t>
            </a:r>
          </a:p>
        </p:txBody>
      </p:sp>
    </p:spTree>
    <p:extLst>
      <p:ext uri="{BB962C8B-B14F-4D97-AF65-F5344CB8AC3E}">
        <p14:creationId xmlns:p14="http://schemas.microsoft.com/office/powerpoint/2010/main" val="19646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TOWARDS INDEPENDENCE PATHWAY</a:t>
            </a:r>
            <a:endParaRPr lang="en-US" sz="2800" dirty="0"/>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Rounded Corners 9">
            <a:extLst>
              <a:ext uri="{FF2B5EF4-FFF2-40B4-BE49-F238E27FC236}">
                <a16:creationId xmlns:a16="http://schemas.microsoft.com/office/drawing/2014/main" id="{823DDCCC-422A-084E-FBCC-6FDBDDCD3AB0}"/>
              </a:ext>
            </a:extLst>
          </p:cNvPr>
          <p:cNvSpPr/>
          <p:nvPr/>
        </p:nvSpPr>
        <p:spPr>
          <a:xfrm>
            <a:off x="212853" y="2169876"/>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1D02BA2D-34B8-E0F4-D254-F6C50905E6F8}"/>
              </a:ext>
            </a:extLst>
          </p:cNvPr>
          <p:cNvSpPr txBox="1"/>
          <p:nvPr/>
        </p:nvSpPr>
        <p:spPr>
          <a:xfrm>
            <a:off x="255934" y="2185967"/>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PUPIL PROFILE</a:t>
            </a:r>
            <a:endParaRPr lang="en-GB" dirty="0">
              <a:solidFill>
                <a:schemeClr val="bg1">
                  <a:lumMod val="95000"/>
                </a:schemeClr>
              </a:solidFill>
              <a:latin typeface="Impact" panose="020B0806030902050204" pitchFamily="34" charset="0"/>
            </a:endParaRPr>
          </a:p>
        </p:txBody>
      </p:sp>
      <p:sp>
        <p:nvSpPr>
          <p:cNvPr id="21" name="TextBox 20">
            <a:extLst>
              <a:ext uri="{FF2B5EF4-FFF2-40B4-BE49-F238E27FC236}">
                <a16:creationId xmlns:a16="http://schemas.microsoft.com/office/drawing/2014/main" id="{BA4B846C-4489-01F0-C5C0-7E88B3B980F3}"/>
              </a:ext>
            </a:extLst>
          </p:cNvPr>
          <p:cNvSpPr txBox="1"/>
          <p:nvPr/>
        </p:nvSpPr>
        <p:spPr>
          <a:xfrm>
            <a:off x="212853" y="2670453"/>
            <a:ext cx="9362061" cy="4068165"/>
          </a:xfrm>
          <a:prstGeom prst="rect">
            <a:avLst/>
          </a:prstGeom>
          <a:noFill/>
        </p:spPr>
        <p:txBody>
          <a:bodyPr wrap="square">
            <a:spAutoFit/>
          </a:bodyPr>
          <a:lstStyle/>
          <a:p>
            <a:pPr>
              <a:lnSpc>
                <a:spcPct val="107000"/>
              </a:lnSpc>
              <a:spcAft>
                <a:spcPts val="800"/>
              </a:spcAft>
            </a:pPr>
            <a:r>
              <a:rPr lang="en-GB" sz="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 Post 16 Towards Independence Pupil Profile</a:t>
            </a:r>
            <a:endPar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Post 16 Towards Independence Pathway caters for young people aged 16-19 with severe learning difficulties/ disabilities across all areas of their development, who are not able to access the routines and academic demands of college or our Employability Pathway.</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We anticipate that after 3 years on the Towards Independence Pathway some of our cohort may be college ready and be able to access a course available to them from the local offer. Whilst others will be supported by Adult services to select a more appropriate route out of education. </a:t>
            </a:r>
          </a:p>
          <a:p>
            <a:pPr>
              <a:lnSpc>
                <a:spcPct val="107000"/>
              </a:lnSpc>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has a team of specifically trained staff (including speech and language specialists) as many of our pupils have communication difficulties and rely on skilled staff to support them using a total communication approach which supports their language, communication and holistic development.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Learners on our Towards Independence course are likely to have:</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Communication and interaction difficulties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Sensory needs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Moderate physical needs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Moderate medical needs</a:t>
            </a:r>
          </a:p>
          <a:p>
            <a:pPr marL="342900" lvl="0" indent="-342900">
              <a:lnSpc>
                <a:spcPct val="107000"/>
              </a:lnSpc>
              <a:spcAft>
                <a:spcPts val="800"/>
              </a:spcAft>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Severe learning difficulties across all areas of the curriculum.</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Towards Independence Pathway is a provision for: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with communication difficulties who are reliant on specifically trained and skilled staff (including Speech and language therapists) to support their development using a total communication approach.</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have Autism, but for whom Autism is not their Primary area of need.</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may have physical and sensory needs and require individualised plans and adapted approaches.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whose main areas for development are personal independence and self-help skills, including following daily routines and keeping themselves safe.</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may be able to access some Employability units of work alongside their peers.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need support to understand and cope with their basic emotions to achieve greater wellbeing.</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are developing confidence and functional social skills and need to learn appropriate social behaviour in a range of contexts within PFA and the community.</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with mild – moderate medical needs who require the support of trained staff and first aiders.</a:t>
            </a:r>
          </a:p>
          <a:p>
            <a:pPr marL="342900" lvl="0" indent="-342900">
              <a:lnSpc>
                <a:spcPct val="107000"/>
              </a:lnSpc>
              <a:spcAft>
                <a:spcPts val="800"/>
              </a:spcAft>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are beginning to development interests and hobbies and need a wide range of experiences to develop these.</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E8170FD4-6077-AF05-455D-CF7AFB2AFBCC}"/>
              </a:ext>
            </a:extLst>
          </p:cNvPr>
          <p:cNvPicPr>
            <a:picLocks noChangeAspect="1"/>
          </p:cNvPicPr>
          <p:nvPr/>
        </p:nvPicPr>
        <p:blipFill>
          <a:blip r:embed="rId4"/>
          <a:stretch>
            <a:fillRect/>
          </a:stretch>
        </p:blipFill>
        <p:spPr>
          <a:xfrm>
            <a:off x="8710863" y="5536022"/>
            <a:ext cx="962221" cy="962221"/>
          </a:xfrm>
          <a:prstGeom prst="rect">
            <a:avLst/>
          </a:prstGeom>
        </p:spPr>
      </p:pic>
      <p:sp>
        <p:nvSpPr>
          <p:cNvPr id="3" name="TextBox 2">
            <a:extLst>
              <a:ext uri="{FF2B5EF4-FFF2-40B4-BE49-F238E27FC236}">
                <a16:creationId xmlns:a16="http://schemas.microsoft.com/office/drawing/2014/main" id="{CDCA82B1-C889-72F5-517D-CB653C0784F3}"/>
              </a:ext>
            </a:extLst>
          </p:cNvPr>
          <p:cNvSpPr txBox="1"/>
          <p:nvPr/>
        </p:nvSpPr>
        <p:spPr>
          <a:xfrm>
            <a:off x="109195" y="6427113"/>
            <a:ext cx="9601200" cy="430887"/>
          </a:xfrm>
          <a:prstGeom prst="rect">
            <a:avLst/>
          </a:prstGeom>
          <a:noFill/>
        </p:spPr>
        <p:txBody>
          <a:bodyPr wrap="square" rtlCol="0">
            <a:spAutoFit/>
          </a:bodyPr>
          <a:lstStyle/>
          <a:p>
            <a:pPr algn="ctr"/>
            <a:r>
              <a:rPr lang="en-GB" sz="2200" dirty="0">
                <a:ln>
                  <a:solidFill>
                    <a:schemeClr val="tx1">
                      <a:lumMod val="50000"/>
                      <a:lumOff val="50000"/>
                    </a:schemeClr>
                  </a:solidFill>
                </a:ln>
                <a:solidFill>
                  <a:schemeClr val="bg1"/>
                </a:solidFill>
                <a:latin typeface="Impact" panose="020B0806030902050204" pitchFamily="34" charset="0"/>
              </a:rPr>
              <a:t>PREPARATION FOR ADULTHOOD -  BRINGING LEARNING TO LIFE AND LIFE TO LEARNING</a:t>
            </a:r>
          </a:p>
        </p:txBody>
      </p:sp>
    </p:spTree>
    <p:extLst>
      <p:ext uri="{BB962C8B-B14F-4D97-AF65-F5344CB8AC3E}">
        <p14:creationId xmlns:p14="http://schemas.microsoft.com/office/powerpoint/2010/main" val="261732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TOWARDS INDEPENDENCE PATHWAY</a:t>
            </a:r>
            <a:endParaRPr lang="en-US" sz="2800" dirty="0"/>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Rounded Corners 9">
            <a:extLst>
              <a:ext uri="{FF2B5EF4-FFF2-40B4-BE49-F238E27FC236}">
                <a16:creationId xmlns:a16="http://schemas.microsoft.com/office/drawing/2014/main" id="{823DDCCC-422A-084E-FBCC-6FDBDDCD3AB0}"/>
              </a:ext>
            </a:extLst>
          </p:cNvPr>
          <p:cNvSpPr/>
          <p:nvPr/>
        </p:nvSpPr>
        <p:spPr>
          <a:xfrm>
            <a:off x="212853" y="2169876"/>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1D02BA2D-34B8-E0F4-D254-F6C50905E6F8}"/>
              </a:ext>
            </a:extLst>
          </p:cNvPr>
          <p:cNvSpPr txBox="1"/>
          <p:nvPr/>
        </p:nvSpPr>
        <p:spPr>
          <a:xfrm>
            <a:off x="255934" y="2185967"/>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PUPIL PROFILE</a:t>
            </a:r>
            <a:endParaRPr lang="en-GB" dirty="0">
              <a:solidFill>
                <a:schemeClr val="bg1">
                  <a:lumMod val="95000"/>
                </a:schemeClr>
              </a:solidFill>
              <a:latin typeface="Impact" panose="020B0806030902050204" pitchFamily="34" charset="0"/>
            </a:endParaRPr>
          </a:p>
        </p:txBody>
      </p:sp>
      <p:sp>
        <p:nvSpPr>
          <p:cNvPr id="21" name="TextBox 20">
            <a:extLst>
              <a:ext uri="{FF2B5EF4-FFF2-40B4-BE49-F238E27FC236}">
                <a16:creationId xmlns:a16="http://schemas.microsoft.com/office/drawing/2014/main" id="{BA4B846C-4489-01F0-C5C0-7E88B3B980F3}"/>
              </a:ext>
            </a:extLst>
          </p:cNvPr>
          <p:cNvSpPr txBox="1"/>
          <p:nvPr/>
        </p:nvSpPr>
        <p:spPr>
          <a:xfrm>
            <a:off x="212853" y="2670453"/>
            <a:ext cx="9362061" cy="1682255"/>
          </a:xfrm>
          <a:prstGeom prst="rect">
            <a:avLst/>
          </a:prstGeom>
          <a:noFill/>
        </p:spPr>
        <p:txBody>
          <a:bodyPr wrap="square">
            <a:spAutoFit/>
          </a:bodyPr>
          <a:lstStyle/>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Our busy varied curriculum is designed to meet the needs of those pupils who need to develop confidence and personal independence. They require support to develop self-help skills and an understanding of basic emotions, and how to recognise and control these in themselves and others.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Spending time offsite in the community is an integral part of the curriculum and an essential part of the timetable designed to meet our pupils need to develop functional social skills and appropriate social behaviour in a range of contexts, in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PfA</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and in the community. This also supports an understanding of daily routine and crucially our pupils need to develop an understanding of how to keep themselves safe in a variety of situations.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We support all our young people’s wellbeing and ensure they are provided with opportunities to develop hobbies and interests that will continue into adulthood and their life after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Pupils will be working at Pre-Entry level but will be able to access some entry level aspects of the broader curriculum where appropriate. It is hoped that some pupils will be able to participate in elements of the Employability pathway working alongside their peers.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All of our pupils have and EHCP and work towards personalised holistic targets which have been developed with this document at their core, to ensure all pupils make progress, and that this progress is relevant to them as individuals. </a:t>
            </a:r>
          </a:p>
        </p:txBody>
      </p:sp>
      <p:pic>
        <p:nvPicPr>
          <p:cNvPr id="9" name="Picture 8">
            <a:extLst>
              <a:ext uri="{FF2B5EF4-FFF2-40B4-BE49-F238E27FC236}">
                <a16:creationId xmlns:a16="http://schemas.microsoft.com/office/drawing/2014/main" id="{83DC3B53-5AFF-47BD-D5EE-9ED411A698E5}"/>
              </a:ext>
            </a:extLst>
          </p:cNvPr>
          <p:cNvPicPr>
            <a:picLocks noChangeAspect="1"/>
          </p:cNvPicPr>
          <p:nvPr/>
        </p:nvPicPr>
        <p:blipFill>
          <a:blip r:embed="rId4"/>
          <a:stretch>
            <a:fillRect/>
          </a:stretch>
        </p:blipFill>
        <p:spPr>
          <a:xfrm>
            <a:off x="8710863" y="5536022"/>
            <a:ext cx="962221" cy="962221"/>
          </a:xfrm>
          <a:prstGeom prst="rect">
            <a:avLst/>
          </a:prstGeom>
        </p:spPr>
      </p:pic>
      <p:sp>
        <p:nvSpPr>
          <p:cNvPr id="11" name="TextBox 10">
            <a:extLst>
              <a:ext uri="{FF2B5EF4-FFF2-40B4-BE49-F238E27FC236}">
                <a16:creationId xmlns:a16="http://schemas.microsoft.com/office/drawing/2014/main" id="{6DE670E5-8312-01D7-955C-F7536A007DE3}"/>
              </a:ext>
            </a:extLst>
          </p:cNvPr>
          <p:cNvSpPr txBox="1"/>
          <p:nvPr/>
        </p:nvSpPr>
        <p:spPr>
          <a:xfrm>
            <a:off x="109195" y="6427113"/>
            <a:ext cx="9601200" cy="430887"/>
          </a:xfrm>
          <a:prstGeom prst="rect">
            <a:avLst/>
          </a:prstGeom>
          <a:noFill/>
        </p:spPr>
        <p:txBody>
          <a:bodyPr wrap="square" rtlCol="0">
            <a:spAutoFit/>
          </a:bodyPr>
          <a:lstStyle/>
          <a:p>
            <a:pPr algn="ctr"/>
            <a:r>
              <a:rPr lang="en-GB" sz="2200" dirty="0">
                <a:ln>
                  <a:solidFill>
                    <a:schemeClr val="tx1">
                      <a:lumMod val="50000"/>
                      <a:lumOff val="50000"/>
                    </a:schemeClr>
                  </a:solidFill>
                </a:ln>
                <a:solidFill>
                  <a:schemeClr val="bg1"/>
                </a:solidFill>
                <a:latin typeface="Impact" panose="020B0806030902050204" pitchFamily="34" charset="0"/>
              </a:rPr>
              <a:t>PREPARATION FOR ADULTHOOD -  BRINGING LEARNING TO LIFE AND LIFE TO LEARNING</a:t>
            </a:r>
          </a:p>
        </p:txBody>
      </p:sp>
    </p:spTree>
    <p:extLst>
      <p:ext uri="{BB962C8B-B14F-4D97-AF65-F5344CB8AC3E}">
        <p14:creationId xmlns:p14="http://schemas.microsoft.com/office/powerpoint/2010/main" val="183267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EMPLOYABILITY PATHWAY</a:t>
            </a:r>
            <a:endParaRPr lang="en-US" sz="2800" dirty="0"/>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Rounded Corners 9">
            <a:extLst>
              <a:ext uri="{FF2B5EF4-FFF2-40B4-BE49-F238E27FC236}">
                <a16:creationId xmlns:a16="http://schemas.microsoft.com/office/drawing/2014/main" id="{823DDCCC-422A-084E-FBCC-6FDBDDCD3AB0}"/>
              </a:ext>
            </a:extLst>
          </p:cNvPr>
          <p:cNvSpPr/>
          <p:nvPr/>
        </p:nvSpPr>
        <p:spPr>
          <a:xfrm>
            <a:off x="212853" y="2169876"/>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1D02BA2D-34B8-E0F4-D254-F6C50905E6F8}"/>
              </a:ext>
            </a:extLst>
          </p:cNvPr>
          <p:cNvSpPr txBox="1"/>
          <p:nvPr/>
        </p:nvSpPr>
        <p:spPr>
          <a:xfrm>
            <a:off x="255934" y="2185967"/>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PUPIL PROFILE</a:t>
            </a:r>
            <a:endParaRPr lang="en-GB" dirty="0">
              <a:solidFill>
                <a:schemeClr val="bg1">
                  <a:lumMod val="95000"/>
                </a:schemeClr>
              </a:solidFill>
              <a:latin typeface="Impact" panose="020B0806030902050204" pitchFamily="34" charset="0"/>
            </a:endParaRPr>
          </a:p>
        </p:txBody>
      </p:sp>
      <p:sp>
        <p:nvSpPr>
          <p:cNvPr id="9" name="TextBox 8">
            <a:extLst>
              <a:ext uri="{FF2B5EF4-FFF2-40B4-BE49-F238E27FC236}">
                <a16:creationId xmlns:a16="http://schemas.microsoft.com/office/drawing/2014/main" id="{95FEB4EE-A8E3-9F7A-76DB-9613A3D9669D}"/>
              </a:ext>
            </a:extLst>
          </p:cNvPr>
          <p:cNvSpPr txBox="1"/>
          <p:nvPr/>
        </p:nvSpPr>
        <p:spPr>
          <a:xfrm>
            <a:off x="175651" y="2667032"/>
            <a:ext cx="9382125" cy="3101875"/>
          </a:xfrm>
          <a:prstGeom prst="rect">
            <a:avLst/>
          </a:prstGeom>
          <a:noFill/>
        </p:spPr>
        <p:txBody>
          <a:bodyPr wrap="square">
            <a:spAutoFit/>
          </a:bodyPr>
          <a:lstStyle/>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 EMPLOYABILITY PATHWAY</a:t>
            </a:r>
          </a:p>
          <a:p>
            <a:pPr>
              <a:lnSpc>
                <a:spcPct val="107000"/>
              </a:lnSpc>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Post 16 Employability Pathway caters for young people aged 16-18 with learning difficulties/ disabilities across all areas of their development, who are not yet able to access the routines and academic demands of college but for who, with an additional two years in a nurturing yet challenging environment, under the guidance and support of skilled highly qualified staff, college an internship or employment are very real possibilities for their adult life.</a:t>
            </a:r>
            <a:endParaRPr lang="en-GB" sz="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There is a strong emphasis on the teaching and development of vocational, employability skills which equip our learners with valuable transferable skills. </a:t>
            </a:r>
            <a:r>
              <a:rPr lang="en-GB" sz="8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It is our intent that pupils, upon leaving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are more confident, independent Lifelong learners with ambition, opinions, personal goals and a voice, ready to embark on their journey into adulthood. </a:t>
            </a:r>
          </a:p>
          <a:p>
            <a:pPr>
              <a:lnSpc>
                <a:spcPct val="107000"/>
              </a:lnSpc>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has a team of specifically trained staff (including speech and language specialists) as many of our pupils have communication difficulties and rely on skilled staff to support them using a total communication approach which supports their language, communication, and holistic development.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Learners on our Employability course are likely to:</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Communication and interaction difficulties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Sensory needs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Moderate physical needs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Moderate medical needs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Moderate, complex, learning difficulties across all areas of the curriculum.</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Demonstrate a vulnerability that can mean they could be easily influenced or targeted by others.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Have an EHCP</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Demonstrate a potential to progress to college, training or employment</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Be working at Entry Level 1 or above</a:t>
            </a:r>
          </a:p>
          <a:p>
            <a:pPr marL="342900" lvl="0" indent="-342900">
              <a:lnSpc>
                <a:spcPct val="107000"/>
              </a:lnSpc>
              <a:spcAft>
                <a:spcPts val="800"/>
              </a:spcAft>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Demonstrate the need for significant input and teaching in the core functional skills, reading, writing, communication and Numeracy.  </a:t>
            </a:r>
          </a:p>
        </p:txBody>
      </p:sp>
      <p:pic>
        <p:nvPicPr>
          <p:cNvPr id="12" name="Picture 11">
            <a:extLst>
              <a:ext uri="{FF2B5EF4-FFF2-40B4-BE49-F238E27FC236}">
                <a16:creationId xmlns:a16="http://schemas.microsoft.com/office/drawing/2014/main" id="{566BFB66-E510-06F8-3B27-81028EEE0338}"/>
              </a:ext>
            </a:extLst>
          </p:cNvPr>
          <p:cNvPicPr>
            <a:picLocks noChangeAspect="1"/>
          </p:cNvPicPr>
          <p:nvPr/>
        </p:nvPicPr>
        <p:blipFill>
          <a:blip r:embed="rId4"/>
          <a:stretch>
            <a:fillRect/>
          </a:stretch>
        </p:blipFill>
        <p:spPr>
          <a:xfrm>
            <a:off x="8771021" y="5525050"/>
            <a:ext cx="902063" cy="902063"/>
          </a:xfrm>
          <a:prstGeom prst="rect">
            <a:avLst/>
          </a:prstGeom>
        </p:spPr>
      </p:pic>
      <p:sp>
        <p:nvSpPr>
          <p:cNvPr id="15" name="TextBox 14">
            <a:extLst>
              <a:ext uri="{FF2B5EF4-FFF2-40B4-BE49-F238E27FC236}">
                <a16:creationId xmlns:a16="http://schemas.microsoft.com/office/drawing/2014/main" id="{20BE5A07-623E-37FF-B443-5BC6D09B819D}"/>
              </a:ext>
            </a:extLst>
          </p:cNvPr>
          <p:cNvSpPr txBox="1"/>
          <p:nvPr/>
        </p:nvSpPr>
        <p:spPr>
          <a:xfrm>
            <a:off x="109195" y="6427113"/>
            <a:ext cx="9601200" cy="430887"/>
          </a:xfrm>
          <a:prstGeom prst="rect">
            <a:avLst/>
          </a:prstGeom>
          <a:noFill/>
        </p:spPr>
        <p:txBody>
          <a:bodyPr wrap="square" rtlCol="0">
            <a:spAutoFit/>
          </a:bodyPr>
          <a:lstStyle/>
          <a:p>
            <a:pPr algn="ctr"/>
            <a:r>
              <a:rPr lang="en-GB" sz="2200" dirty="0">
                <a:ln>
                  <a:solidFill>
                    <a:schemeClr val="tx1">
                      <a:lumMod val="50000"/>
                      <a:lumOff val="50000"/>
                    </a:schemeClr>
                  </a:solidFill>
                </a:ln>
                <a:solidFill>
                  <a:schemeClr val="bg1"/>
                </a:solidFill>
                <a:latin typeface="Impact" panose="020B0806030902050204" pitchFamily="34" charset="0"/>
              </a:rPr>
              <a:t>PREPARATION FOR ADULTHOOD -  BRINGING LEARNING TO LIFE AND LIFE TO LEARNING</a:t>
            </a:r>
          </a:p>
        </p:txBody>
      </p:sp>
    </p:spTree>
    <p:extLst>
      <p:ext uri="{BB962C8B-B14F-4D97-AF65-F5344CB8AC3E}">
        <p14:creationId xmlns:p14="http://schemas.microsoft.com/office/powerpoint/2010/main" val="266644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175652" y="1675658"/>
            <a:ext cx="9497432" cy="523220"/>
          </a:xfrm>
          <a:prstGeom prst="rect">
            <a:avLst/>
          </a:prstGeom>
          <a:noFill/>
        </p:spPr>
        <p:txBody>
          <a:bodyPr wrap="square" rtlCol="0">
            <a:spAutoFit/>
          </a:bodyPr>
          <a:lstStyle/>
          <a:p>
            <a:r>
              <a:rPr lang="en-US" sz="2800" dirty="0">
                <a:latin typeface="Impact" panose="020B0806030902050204" pitchFamily="34" charset="0"/>
              </a:rPr>
              <a:t>EMPLOYABILITY PATHWAY</a:t>
            </a:r>
            <a:endParaRPr lang="en-US" sz="2800" dirty="0"/>
          </a:p>
        </p:txBody>
      </p:sp>
      <p:sp>
        <p:nvSpPr>
          <p:cNvPr id="14" name="Star: 5 Points 13">
            <a:extLst>
              <a:ext uri="{FF2B5EF4-FFF2-40B4-BE49-F238E27FC236}">
                <a16:creationId xmlns:a16="http://schemas.microsoft.com/office/drawing/2014/main" id="{257C76A7-DF64-32BE-9E7A-2E69D5731A90}"/>
              </a:ext>
            </a:extLst>
          </p:cNvPr>
          <p:cNvSpPr/>
          <p:nvPr/>
        </p:nvSpPr>
        <p:spPr>
          <a:xfrm>
            <a:off x="5209454" y="17845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Rounded Corners 9">
            <a:extLst>
              <a:ext uri="{FF2B5EF4-FFF2-40B4-BE49-F238E27FC236}">
                <a16:creationId xmlns:a16="http://schemas.microsoft.com/office/drawing/2014/main" id="{823DDCCC-422A-084E-FBCC-6FDBDDCD3AB0}"/>
              </a:ext>
            </a:extLst>
          </p:cNvPr>
          <p:cNvSpPr/>
          <p:nvPr/>
        </p:nvSpPr>
        <p:spPr>
          <a:xfrm>
            <a:off x="212853" y="2169876"/>
            <a:ext cx="9382125" cy="369024"/>
          </a:xfrm>
          <a:prstGeom prst="roundRect">
            <a:avLst/>
          </a:prstGeom>
          <a:gradFill flip="none" rotWithShape="1">
            <a:gsLst>
              <a:gs pos="79000">
                <a:schemeClr val="accent4"/>
              </a:gs>
              <a:gs pos="22000">
                <a:srgbClr val="00206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1D02BA2D-34B8-E0F4-D254-F6C50905E6F8}"/>
              </a:ext>
            </a:extLst>
          </p:cNvPr>
          <p:cNvSpPr txBox="1"/>
          <p:nvPr/>
        </p:nvSpPr>
        <p:spPr>
          <a:xfrm>
            <a:off x="255934" y="2185967"/>
            <a:ext cx="2796386" cy="369332"/>
          </a:xfrm>
          <a:prstGeom prst="rect">
            <a:avLst/>
          </a:prstGeom>
          <a:noFill/>
        </p:spPr>
        <p:txBody>
          <a:bodyPr wrap="square" rtlCol="0">
            <a:spAutoFit/>
          </a:bodyPr>
          <a:lstStyle/>
          <a:p>
            <a:r>
              <a:rPr lang="en-US" dirty="0">
                <a:solidFill>
                  <a:schemeClr val="bg1">
                    <a:lumMod val="95000"/>
                  </a:schemeClr>
                </a:solidFill>
                <a:latin typeface="Impact" panose="020B0806030902050204" pitchFamily="34" charset="0"/>
              </a:rPr>
              <a:t>PUPIL PROFILE</a:t>
            </a:r>
            <a:endParaRPr lang="en-GB" dirty="0">
              <a:solidFill>
                <a:schemeClr val="bg1">
                  <a:lumMod val="95000"/>
                </a:schemeClr>
              </a:solidFill>
              <a:latin typeface="Impact" panose="020B0806030902050204" pitchFamily="34" charset="0"/>
            </a:endParaRPr>
          </a:p>
        </p:txBody>
      </p:sp>
      <p:sp>
        <p:nvSpPr>
          <p:cNvPr id="9" name="TextBox 8">
            <a:extLst>
              <a:ext uri="{FF2B5EF4-FFF2-40B4-BE49-F238E27FC236}">
                <a16:creationId xmlns:a16="http://schemas.microsoft.com/office/drawing/2014/main" id="{4CC621D0-E52B-0298-6794-39AC95BA5315}"/>
              </a:ext>
            </a:extLst>
          </p:cNvPr>
          <p:cNvSpPr txBox="1"/>
          <p:nvPr/>
        </p:nvSpPr>
        <p:spPr>
          <a:xfrm>
            <a:off x="232915" y="2545219"/>
            <a:ext cx="9382125" cy="4141647"/>
          </a:xfrm>
          <a:prstGeom prst="rect">
            <a:avLst/>
          </a:prstGeom>
          <a:noFill/>
        </p:spPr>
        <p:txBody>
          <a:bodyPr wrap="square">
            <a:spAutoFit/>
          </a:bodyPr>
          <a:lstStyle/>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Employability Pathway is a provision for: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with communication difficulties who benefit from trained and skilled staff (including Speech and language therapists) to support their development using a total communication approach.</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have Autism, but for whom Autism is not their Primary area of need.</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may have physical and sensory needs and require individualised plans and adapted approaches.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need to develop personal independence and self-help skills, including keeping themselves safe, home management and social skills and risk assessment when in the community.</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need to develop a deeper understanding of PSHCE and RSE topics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may be able to access ongoing education, employment, or training. </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need support to understand and cope with their emotions to achieve greater wellbeing.</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with mild – moderate medical needs who require the support of trained staff and first aiders.</a:t>
            </a:r>
          </a:p>
          <a:p>
            <a:pPr marL="342900" lvl="0" indent="-342900">
              <a:lnSpc>
                <a:spcPct val="107000"/>
              </a:lnSpc>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are beginning to development interests and hobbies and need a wide range of experiences to develop these.</a:t>
            </a:r>
          </a:p>
          <a:p>
            <a:pPr marL="342900" lvl="0" indent="-342900">
              <a:lnSpc>
                <a:spcPct val="107000"/>
              </a:lnSpc>
              <a:spcAft>
                <a:spcPts val="800"/>
              </a:spcAft>
              <a:buFont typeface="Symbol" panose="05050102010706020507" pitchFamily="18" charset="2"/>
              <a:buChar char=""/>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Young people who need to develop resilience, self-confidence and develop personal goals and aspirations.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Our busy varied curriculum is designed to meet the needs of those pupils who need to develop confidence and personal independence. They require support to develop self-help skills and an understanding of emotions, and how to recognise and control these in themselves and others. </a:t>
            </a:r>
          </a:p>
          <a:p>
            <a:pPr>
              <a:lnSpc>
                <a:spcPct val="107000"/>
              </a:lnSpc>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Spending time offsite in the community is an integral part of the curriculum and an essential part of the timetable designed to meet our pupils need to develop functional social skills and appropriate social behaviour in a range of contexts, in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PfA</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and in the community. This also supports an understanding of daily routine and crucially our pupils need to develop an understanding of how to keep themselves safe and problem solve in a variety of situations. </a:t>
            </a:r>
          </a:p>
          <a:p>
            <a:pPr>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We support all our young people’s wellbeing and ensure they are provided with opportunities to develop hobbies and interests that will continue into adulthood and their life after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PfA</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provide high quality learning opportunities for young people with a diverse range of needs inclusive of pupils who have Autism, but for whom Autism is not their Primary area of need. </a:t>
            </a:r>
          </a:p>
          <a:p>
            <a:pPr>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This is true also of SEMH, whilst we have staff trained in this area of need, due to the vulnerable nature of the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PfA</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cohort SEMH should not be their primary area of need in terms of a place on the </a:t>
            </a:r>
            <a:endParaRPr lang="en-GB" sz="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Ravenshall</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en-GB" sz="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PfA</a:t>
            </a: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Employability course. </a:t>
            </a:r>
          </a:p>
          <a:p>
            <a:pPr>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All of our pupils have and EHCP and work towards personalised holistic targets which have been developed with this document at their core, to ensure all pupils make progress, and that this progress </a:t>
            </a:r>
            <a:endParaRPr lang="en-GB" sz="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is relevant to them as individuals. </a:t>
            </a:r>
          </a:p>
          <a:p>
            <a:pPr>
              <a:spcAft>
                <a:spcPts val="800"/>
              </a:spcAft>
            </a:pPr>
            <a:r>
              <a:rPr lang="en-GB"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Pupils on the Employability pathway also work towards a suite of accredited qualifications that provide a secure foundation for future learning and success in their next steps. </a:t>
            </a:r>
          </a:p>
        </p:txBody>
      </p:sp>
      <p:pic>
        <p:nvPicPr>
          <p:cNvPr id="12" name="Picture 11">
            <a:extLst>
              <a:ext uri="{FF2B5EF4-FFF2-40B4-BE49-F238E27FC236}">
                <a16:creationId xmlns:a16="http://schemas.microsoft.com/office/drawing/2014/main" id="{FE47C8DF-654A-DA9E-0F6E-1503EF50872B}"/>
              </a:ext>
            </a:extLst>
          </p:cNvPr>
          <p:cNvPicPr>
            <a:picLocks noChangeAspect="1"/>
          </p:cNvPicPr>
          <p:nvPr/>
        </p:nvPicPr>
        <p:blipFill>
          <a:blip r:embed="rId4"/>
          <a:stretch>
            <a:fillRect/>
          </a:stretch>
        </p:blipFill>
        <p:spPr>
          <a:xfrm>
            <a:off x="8771020" y="5805944"/>
            <a:ext cx="902063" cy="902063"/>
          </a:xfrm>
          <a:prstGeom prst="rect">
            <a:avLst/>
          </a:prstGeom>
        </p:spPr>
      </p:pic>
    </p:spTree>
    <p:extLst>
      <p:ext uri="{BB962C8B-B14F-4D97-AF65-F5344CB8AC3E}">
        <p14:creationId xmlns:p14="http://schemas.microsoft.com/office/powerpoint/2010/main" val="217300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CC5090D9-71B0-E8F8-4D50-D836FC990D84}"/>
              </a:ext>
            </a:extLst>
          </p:cNvPr>
          <p:cNvSpPr/>
          <p:nvPr/>
        </p:nvSpPr>
        <p:spPr>
          <a:xfrm>
            <a:off x="5231862" y="4784180"/>
            <a:ext cx="4390845" cy="1687310"/>
          </a:xfrm>
          <a:prstGeom prst="roundRect">
            <a:avLst>
              <a:gd name="adj" fmla="val 6442"/>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Rounded Corners 17">
            <a:extLst>
              <a:ext uri="{FF2B5EF4-FFF2-40B4-BE49-F238E27FC236}">
                <a16:creationId xmlns:a16="http://schemas.microsoft.com/office/drawing/2014/main" id="{02C999D1-E6B7-476A-D207-4B14CC80CD7A}"/>
              </a:ext>
            </a:extLst>
          </p:cNvPr>
          <p:cNvSpPr/>
          <p:nvPr/>
        </p:nvSpPr>
        <p:spPr>
          <a:xfrm>
            <a:off x="283295" y="4784180"/>
            <a:ext cx="4390845" cy="1687310"/>
          </a:xfrm>
          <a:prstGeom prst="roundRect">
            <a:avLst>
              <a:gd name="adj" fmla="val 6442"/>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a:extLst>
              <a:ext uri="{FF2B5EF4-FFF2-40B4-BE49-F238E27FC236}">
                <a16:creationId xmlns:a16="http://schemas.microsoft.com/office/drawing/2014/main" id="{1DE12699-9419-87F5-D5BC-D409560A8E9A}"/>
              </a:ext>
            </a:extLst>
          </p:cNvPr>
          <p:cNvGrpSpPr/>
          <p:nvPr/>
        </p:nvGrpSpPr>
        <p:grpSpPr>
          <a:xfrm>
            <a:off x="7893170" y="232177"/>
            <a:ext cx="1707688" cy="1687310"/>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1569660"/>
          </a:xfrm>
          <a:prstGeom prst="rect">
            <a:avLst/>
          </a:prstGeom>
          <a:noFill/>
        </p:spPr>
        <p:txBody>
          <a:bodyPr wrap="square" rtlCol="0">
            <a:spAutoFit/>
          </a:bodyPr>
          <a:lstStyle/>
          <a:p>
            <a:r>
              <a:rPr lang="en-GB" sz="4800" dirty="0">
                <a:solidFill>
                  <a:schemeClr val="tx2">
                    <a:lumMod val="40000"/>
                    <a:lumOff val="60000"/>
                  </a:schemeClr>
                </a:solidFill>
                <a:latin typeface="Impact" panose="020B0806030902050204" pitchFamily="34" charset="0"/>
              </a:rPr>
              <a:t>RAVENSHALL </a:t>
            </a:r>
            <a:r>
              <a:rPr lang="en-GB" sz="4800" dirty="0" err="1">
                <a:solidFill>
                  <a:schemeClr val="tx2">
                    <a:lumMod val="40000"/>
                    <a:lumOff val="60000"/>
                  </a:schemeClr>
                </a:solidFill>
                <a:latin typeface="Impact" panose="020B0806030902050204" pitchFamily="34" charset="0"/>
              </a:rPr>
              <a:t>PfA</a:t>
            </a:r>
            <a:endParaRPr lang="en-GB" sz="4800" dirty="0">
              <a:solidFill>
                <a:schemeClr val="tx2">
                  <a:lumMod val="40000"/>
                  <a:lumOff val="60000"/>
                </a:schemeClr>
              </a:solidFill>
              <a:latin typeface="Impact" panose="020B0806030902050204" pitchFamily="34" charset="0"/>
            </a:endParaRPr>
          </a:p>
          <a:p>
            <a:r>
              <a:rPr lang="en-GB" sz="4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411317" y="4988842"/>
            <a:ext cx="4134803" cy="1384995"/>
          </a:xfrm>
          <a:prstGeom prst="rect">
            <a:avLst/>
          </a:prstGeom>
          <a:noFill/>
        </p:spPr>
        <p:txBody>
          <a:bodyPr wrap="square" rtlCol="0">
            <a:spAutoFit/>
          </a:bodyPr>
          <a:lstStyle/>
          <a:p>
            <a:pPr algn="ctr"/>
            <a:r>
              <a:rPr lang="en-US" sz="2800" dirty="0">
                <a:solidFill>
                  <a:srgbClr val="002060"/>
                </a:solidFill>
                <a:latin typeface="Impact" panose="020B0806030902050204" pitchFamily="34" charset="0"/>
              </a:rPr>
              <a:t>EMPLOYABILITY PATHWAY</a:t>
            </a:r>
          </a:p>
          <a:p>
            <a:pPr algn="ctr"/>
            <a:endParaRPr lang="en-US" sz="2800" dirty="0">
              <a:solidFill>
                <a:srgbClr val="002060"/>
              </a:solidFill>
              <a:latin typeface="Impact" panose="020B0806030902050204" pitchFamily="34" charset="0"/>
            </a:endParaRPr>
          </a:p>
          <a:p>
            <a:pPr algn="ctr"/>
            <a:r>
              <a:rPr lang="en-US" sz="2800" dirty="0">
                <a:solidFill>
                  <a:srgbClr val="002060"/>
                </a:solidFill>
                <a:latin typeface="Impact" panose="020B0806030902050204" pitchFamily="34" charset="0"/>
              </a:rPr>
              <a:t>2 YEARS FULL TIME</a:t>
            </a:r>
            <a:endParaRPr lang="en-US" sz="2800" dirty="0">
              <a:solidFill>
                <a:srgbClr val="002060"/>
              </a:solidFill>
            </a:endParaRPr>
          </a:p>
        </p:txBody>
      </p:sp>
      <p:sp>
        <p:nvSpPr>
          <p:cNvPr id="14" name="Star: 5 Points 13">
            <a:extLst>
              <a:ext uri="{FF2B5EF4-FFF2-40B4-BE49-F238E27FC236}">
                <a16:creationId xmlns:a16="http://schemas.microsoft.com/office/drawing/2014/main" id="{257C76A7-DF64-32BE-9E7A-2E69D5731A90}"/>
              </a:ext>
            </a:extLst>
          </p:cNvPr>
          <p:cNvSpPr/>
          <p:nvPr/>
        </p:nvSpPr>
        <p:spPr>
          <a:xfrm>
            <a:off x="2350113"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79C329B2-D7B6-1457-B772-BF8F405E8AFF}"/>
              </a:ext>
            </a:extLst>
          </p:cNvPr>
          <p:cNvSpPr txBox="1"/>
          <p:nvPr/>
        </p:nvSpPr>
        <p:spPr>
          <a:xfrm>
            <a:off x="189968" y="1694394"/>
            <a:ext cx="7688886" cy="600164"/>
          </a:xfrm>
          <a:prstGeom prst="rect">
            <a:avLst/>
          </a:prstGeom>
          <a:noFill/>
        </p:spPr>
        <p:txBody>
          <a:bodyPr wrap="square" rtlCol="0">
            <a:spAutoFit/>
          </a:bodyPr>
          <a:lstStyle/>
          <a:p>
            <a:r>
              <a:rPr lang="en-GB" sz="1100" dirty="0" err="1">
                <a:solidFill>
                  <a:srgbClr val="002060"/>
                </a:solidFill>
              </a:rPr>
              <a:t>Ravenshall</a:t>
            </a:r>
            <a:r>
              <a:rPr lang="en-GB" sz="1100" dirty="0">
                <a:solidFill>
                  <a:srgbClr val="002060"/>
                </a:solidFill>
              </a:rPr>
              <a:t> Preparation for Adulthood is split into 2 Pathways who follow a curriculum designed to challenge their strengths, support their areas for development, promote individuality, respect and tolerance and equip them with the skills, knowledge and motivation to be as independent as possible as they transition into adulthood.  </a:t>
            </a:r>
          </a:p>
        </p:txBody>
      </p:sp>
      <p:grpSp>
        <p:nvGrpSpPr>
          <p:cNvPr id="3" name="Group 2">
            <a:extLst>
              <a:ext uri="{FF2B5EF4-FFF2-40B4-BE49-F238E27FC236}">
                <a16:creationId xmlns:a16="http://schemas.microsoft.com/office/drawing/2014/main" id="{8270E2B9-6C7E-C164-2DD1-9D8C8B1C8961}"/>
              </a:ext>
            </a:extLst>
          </p:cNvPr>
          <p:cNvGrpSpPr/>
          <p:nvPr/>
        </p:nvGrpSpPr>
        <p:grpSpPr>
          <a:xfrm>
            <a:off x="4099156" y="2420399"/>
            <a:ext cx="1707688" cy="1687310"/>
            <a:chOff x="2398554" y="905037"/>
            <a:chExt cx="5108891" cy="5047926"/>
          </a:xfrm>
        </p:grpSpPr>
        <p:pic>
          <p:nvPicPr>
            <p:cNvPr id="10" name="Picture 9">
              <a:extLst>
                <a:ext uri="{FF2B5EF4-FFF2-40B4-BE49-F238E27FC236}">
                  <a16:creationId xmlns:a16="http://schemas.microsoft.com/office/drawing/2014/main" id="{D1B1EDB0-D04C-6940-6431-D20B596C56FB}"/>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11" name="Picture 10">
              <a:extLst>
                <a:ext uri="{FF2B5EF4-FFF2-40B4-BE49-F238E27FC236}">
                  <a16:creationId xmlns:a16="http://schemas.microsoft.com/office/drawing/2014/main" id="{23FF3F69-3EE4-0335-9096-3B689FB019A0}"/>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16" name="TextBox 15">
            <a:extLst>
              <a:ext uri="{FF2B5EF4-FFF2-40B4-BE49-F238E27FC236}">
                <a16:creationId xmlns:a16="http://schemas.microsoft.com/office/drawing/2014/main" id="{82A4BB7C-8F18-B99C-0990-8172416250A9}"/>
              </a:ext>
            </a:extLst>
          </p:cNvPr>
          <p:cNvSpPr txBox="1"/>
          <p:nvPr/>
        </p:nvSpPr>
        <p:spPr>
          <a:xfrm>
            <a:off x="5466055" y="4976011"/>
            <a:ext cx="4134803" cy="1384995"/>
          </a:xfrm>
          <a:prstGeom prst="rect">
            <a:avLst/>
          </a:prstGeom>
          <a:noFill/>
        </p:spPr>
        <p:txBody>
          <a:bodyPr wrap="square" rtlCol="0">
            <a:spAutoFit/>
          </a:bodyPr>
          <a:lstStyle/>
          <a:p>
            <a:pPr algn="ctr"/>
            <a:r>
              <a:rPr lang="en-US" sz="2800" dirty="0">
                <a:solidFill>
                  <a:schemeClr val="accent4"/>
                </a:solidFill>
                <a:latin typeface="Impact" panose="020B0806030902050204" pitchFamily="34" charset="0"/>
              </a:rPr>
              <a:t>TOWARDS INDEPENDENCE PATHWAY</a:t>
            </a:r>
          </a:p>
          <a:p>
            <a:pPr algn="ctr"/>
            <a:r>
              <a:rPr lang="en-US" sz="2800" dirty="0">
                <a:solidFill>
                  <a:schemeClr val="accent4"/>
                </a:solidFill>
                <a:latin typeface="Impact" panose="020B0806030902050204" pitchFamily="34" charset="0"/>
              </a:rPr>
              <a:t>3 YEARS FULL TIME</a:t>
            </a:r>
            <a:endParaRPr lang="en-US" sz="2800" dirty="0">
              <a:solidFill>
                <a:schemeClr val="accent4"/>
              </a:solidFill>
            </a:endParaRPr>
          </a:p>
        </p:txBody>
      </p:sp>
      <p:sp>
        <p:nvSpPr>
          <p:cNvPr id="12" name="Star: 5 Points 11">
            <a:extLst>
              <a:ext uri="{FF2B5EF4-FFF2-40B4-BE49-F238E27FC236}">
                <a16:creationId xmlns:a16="http://schemas.microsoft.com/office/drawing/2014/main" id="{17EA5B93-3682-4912-B0F8-F815A3866313}"/>
              </a:ext>
            </a:extLst>
          </p:cNvPr>
          <p:cNvSpPr/>
          <p:nvPr/>
        </p:nvSpPr>
        <p:spPr>
          <a:xfrm>
            <a:off x="2712910"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Star: 5 Points 12">
            <a:extLst>
              <a:ext uri="{FF2B5EF4-FFF2-40B4-BE49-F238E27FC236}">
                <a16:creationId xmlns:a16="http://schemas.microsoft.com/office/drawing/2014/main" id="{DD11D957-5917-6CE3-7542-1C9032B1B93A}"/>
              </a:ext>
            </a:extLst>
          </p:cNvPr>
          <p:cNvSpPr/>
          <p:nvPr/>
        </p:nvSpPr>
        <p:spPr>
          <a:xfrm>
            <a:off x="2014805" y="5514488"/>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Star: 5 Points 14">
            <a:extLst>
              <a:ext uri="{FF2B5EF4-FFF2-40B4-BE49-F238E27FC236}">
                <a16:creationId xmlns:a16="http://schemas.microsoft.com/office/drawing/2014/main" id="{52F1F291-BD03-DA8E-8E8F-003F3CA3A595}"/>
              </a:ext>
            </a:extLst>
          </p:cNvPr>
          <p:cNvSpPr/>
          <p:nvPr/>
        </p:nvSpPr>
        <p:spPr>
          <a:xfrm>
            <a:off x="1652008"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Star: 5 Points 18">
            <a:extLst>
              <a:ext uri="{FF2B5EF4-FFF2-40B4-BE49-F238E27FC236}">
                <a16:creationId xmlns:a16="http://schemas.microsoft.com/office/drawing/2014/main" id="{12BD8079-8BBB-F8B2-2970-56D1C2CA0AD4}"/>
              </a:ext>
            </a:extLst>
          </p:cNvPr>
          <p:cNvSpPr/>
          <p:nvPr/>
        </p:nvSpPr>
        <p:spPr>
          <a:xfrm>
            <a:off x="3048218"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Star: 5 Points 20">
            <a:extLst>
              <a:ext uri="{FF2B5EF4-FFF2-40B4-BE49-F238E27FC236}">
                <a16:creationId xmlns:a16="http://schemas.microsoft.com/office/drawing/2014/main" id="{B1215335-1AD9-FC0E-312A-1806865F4910}"/>
              </a:ext>
            </a:extLst>
          </p:cNvPr>
          <p:cNvSpPr/>
          <p:nvPr/>
        </p:nvSpPr>
        <p:spPr>
          <a:xfrm>
            <a:off x="8253992"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Star: 5 Points 21">
            <a:extLst>
              <a:ext uri="{FF2B5EF4-FFF2-40B4-BE49-F238E27FC236}">
                <a16:creationId xmlns:a16="http://schemas.microsoft.com/office/drawing/2014/main" id="{B0120F93-51C7-D583-B320-D73D9EDE29B4}"/>
              </a:ext>
            </a:extLst>
          </p:cNvPr>
          <p:cNvSpPr/>
          <p:nvPr/>
        </p:nvSpPr>
        <p:spPr>
          <a:xfrm>
            <a:off x="6481997"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Star: 5 Points 22">
            <a:extLst>
              <a:ext uri="{FF2B5EF4-FFF2-40B4-BE49-F238E27FC236}">
                <a16:creationId xmlns:a16="http://schemas.microsoft.com/office/drawing/2014/main" id="{DF69221D-4B91-E5D5-C45A-FB3A6F93187D}"/>
              </a:ext>
            </a:extLst>
          </p:cNvPr>
          <p:cNvSpPr/>
          <p:nvPr/>
        </p:nvSpPr>
        <p:spPr>
          <a:xfrm>
            <a:off x="6119200" y="5509636"/>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Star: 5 Points 23">
            <a:extLst>
              <a:ext uri="{FF2B5EF4-FFF2-40B4-BE49-F238E27FC236}">
                <a16:creationId xmlns:a16="http://schemas.microsoft.com/office/drawing/2014/main" id="{311EF527-E7A5-A209-5394-FC8523B35BED}"/>
              </a:ext>
            </a:extLst>
          </p:cNvPr>
          <p:cNvSpPr/>
          <p:nvPr/>
        </p:nvSpPr>
        <p:spPr>
          <a:xfrm>
            <a:off x="8589300" y="5512062"/>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32" name="Group 31">
            <a:extLst>
              <a:ext uri="{FF2B5EF4-FFF2-40B4-BE49-F238E27FC236}">
                <a16:creationId xmlns:a16="http://schemas.microsoft.com/office/drawing/2014/main" id="{EC9DFD47-8F06-3018-8057-36865F29542B}"/>
              </a:ext>
            </a:extLst>
          </p:cNvPr>
          <p:cNvGrpSpPr/>
          <p:nvPr/>
        </p:nvGrpSpPr>
        <p:grpSpPr>
          <a:xfrm>
            <a:off x="2508250" y="4416546"/>
            <a:ext cx="2444750" cy="260601"/>
            <a:chOff x="2508250" y="4416546"/>
            <a:chExt cx="2444750" cy="260601"/>
          </a:xfrm>
        </p:grpSpPr>
        <p:cxnSp>
          <p:nvCxnSpPr>
            <p:cNvPr id="28" name="Straight Connector 27">
              <a:extLst>
                <a:ext uri="{FF2B5EF4-FFF2-40B4-BE49-F238E27FC236}">
                  <a16:creationId xmlns:a16="http://schemas.microsoft.com/office/drawing/2014/main" id="{0111EE9E-D625-398B-E65C-50C2BF3188C9}"/>
                </a:ext>
              </a:extLst>
            </p:cNvPr>
            <p:cNvCxnSpPr>
              <a:cxnSpLocks/>
            </p:cNvCxnSpPr>
            <p:nvPr/>
          </p:nvCxnSpPr>
          <p:spPr>
            <a:xfrm flipH="1" flipV="1">
              <a:off x="2508250" y="4435596"/>
              <a:ext cx="2444750" cy="1852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077DC9-3C3A-2BE8-163A-68FE8F7AFF55}"/>
                </a:ext>
              </a:extLst>
            </p:cNvPr>
            <p:cNvCxnSpPr>
              <a:cxnSpLocks/>
            </p:cNvCxnSpPr>
            <p:nvPr/>
          </p:nvCxnSpPr>
          <p:spPr>
            <a:xfrm>
              <a:off x="2518495"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7DFD837C-506E-3C9B-B43B-AF6A9D1C1E8E}"/>
              </a:ext>
            </a:extLst>
          </p:cNvPr>
          <p:cNvGrpSpPr/>
          <p:nvPr/>
        </p:nvGrpSpPr>
        <p:grpSpPr>
          <a:xfrm>
            <a:off x="5114611" y="4442646"/>
            <a:ext cx="2502499" cy="260601"/>
            <a:chOff x="26044" y="4416546"/>
            <a:chExt cx="2502499" cy="260601"/>
          </a:xfrm>
        </p:grpSpPr>
        <p:cxnSp>
          <p:nvCxnSpPr>
            <p:cNvPr id="34" name="Straight Connector 33">
              <a:extLst>
                <a:ext uri="{FF2B5EF4-FFF2-40B4-BE49-F238E27FC236}">
                  <a16:creationId xmlns:a16="http://schemas.microsoft.com/office/drawing/2014/main" id="{5317FD8F-B6F6-6101-FB97-651FFFC671BB}"/>
                </a:ext>
              </a:extLst>
            </p:cNvPr>
            <p:cNvCxnSpPr>
              <a:cxnSpLocks/>
            </p:cNvCxnSpPr>
            <p:nvPr/>
          </p:nvCxnSpPr>
          <p:spPr>
            <a:xfrm flipH="1">
              <a:off x="26044" y="4432777"/>
              <a:ext cx="2502499"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2EC3331-A29B-D515-A2E5-BFE124C08DC1}"/>
                </a:ext>
              </a:extLst>
            </p:cNvPr>
            <p:cNvCxnSpPr>
              <a:cxnSpLocks/>
            </p:cNvCxnSpPr>
            <p:nvPr/>
          </p:nvCxnSpPr>
          <p:spPr>
            <a:xfrm>
              <a:off x="2513471"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8" name="Straight Connector 37">
            <a:extLst>
              <a:ext uri="{FF2B5EF4-FFF2-40B4-BE49-F238E27FC236}">
                <a16:creationId xmlns:a16="http://schemas.microsoft.com/office/drawing/2014/main" id="{A9953FF5-D85D-04CF-A8BE-5FA3843D2A54}"/>
              </a:ext>
            </a:extLst>
          </p:cNvPr>
          <p:cNvCxnSpPr>
            <a:cxnSpLocks/>
          </p:cNvCxnSpPr>
          <p:nvPr/>
        </p:nvCxnSpPr>
        <p:spPr>
          <a:xfrm>
            <a:off x="4931773" y="419351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443916E-4E0B-CFE5-0AE2-A230149DAD6B}"/>
              </a:ext>
            </a:extLst>
          </p:cNvPr>
          <p:cNvCxnSpPr>
            <a:cxnSpLocks/>
          </p:cNvCxnSpPr>
          <p:nvPr/>
        </p:nvCxnSpPr>
        <p:spPr>
          <a:xfrm>
            <a:off x="5134415" y="419351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0817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CC5090D9-71B0-E8F8-4D50-D836FC990D84}"/>
              </a:ext>
            </a:extLst>
          </p:cNvPr>
          <p:cNvSpPr/>
          <p:nvPr/>
        </p:nvSpPr>
        <p:spPr>
          <a:xfrm>
            <a:off x="5311480" y="2680957"/>
            <a:ext cx="4390845" cy="435978"/>
          </a:xfrm>
          <a:prstGeom prst="roundRect">
            <a:avLst>
              <a:gd name="adj" fmla="val 6442"/>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Rounded Corners 17">
            <a:extLst>
              <a:ext uri="{FF2B5EF4-FFF2-40B4-BE49-F238E27FC236}">
                <a16:creationId xmlns:a16="http://schemas.microsoft.com/office/drawing/2014/main" id="{02C999D1-E6B7-476A-D207-4B14CC80CD7A}"/>
              </a:ext>
            </a:extLst>
          </p:cNvPr>
          <p:cNvSpPr/>
          <p:nvPr/>
        </p:nvSpPr>
        <p:spPr>
          <a:xfrm>
            <a:off x="224893" y="2680957"/>
            <a:ext cx="4390845" cy="435978"/>
          </a:xfrm>
          <a:prstGeom prst="roundRect">
            <a:avLst>
              <a:gd name="adj" fmla="val 6442"/>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a:extLst>
              <a:ext uri="{FF2B5EF4-FFF2-40B4-BE49-F238E27FC236}">
                <a16:creationId xmlns:a16="http://schemas.microsoft.com/office/drawing/2014/main" id="{1DE12699-9419-87F5-D5BC-D409560A8E9A}"/>
              </a:ext>
            </a:extLst>
          </p:cNvPr>
          <p:cNvGrpSpPr/>
          <p:nvPr/>
        </p:nvGrpSpPr>
        <p:grpSpPr>
          <a:xfrm>
            <a:off x="8591908" y="232177"/>
            <a:ext cx="1008949" cy="996909"/>
            <a:chOff x="2398554" y="905037"/>
            <a:chExt cx="5108891" cy="5047926"/>
          </a:xfrm>
        </p:grpSpPr>
        <p:pic>
          <p:nvPicPr>
            <p:cNvPr id="4" name="Picture 3">
              <a:extLst>
                <a:ext uri="{FF2B5EF4-FFF2-40B4-BE49-F238E27FC236}">
                  <a16:creationId xmlns:a16="http://schemas.microsoft.com/office/drawing/2014/main" id="{E6AD9820-7C34-C784-9578-0656D1855C37}"/>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5" name="Picture 4">
              <a:extLst>
                <a:ext uri="{FF2B5EF4-FFF2-40B4-BE49-F238E27FC236}">
                  <a16:creationId xmlns:a16="http://schemas.microsoft.com/office/drawing/2014/main" id="{3AEC9B45-455E-6BF3-7F98-80670DC79369}"/>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7" name="TextBox 6">
            <a:extLst>
              <a:ext uri="{FF2B5EF4-FFF2-40B4-BE49-F238E27FC236}">
                <a16:creationId xmlns:a16="http://schemas.microsoft.com/office/drawing/2014/main" id="{961CCB58-9834-4F24-32B7-4D95CF3A12FB}"/>
              </a:ext>
            </a:extLst>
          </p:cNvPr>
          <p:cNvSpPr txBox="1"/>
          <p:nvPr/>
        </p:nvSpPr>
        <p:spPr>
          <a:xfrm>
            <a:off x="175652" y="158271"/>
            <a:ext cx="7864167" cy="954107"/>
          </a:xfrm>
          <a:prstGeom prst="rect">
            <a:avLst/>
          </a:prstGeom>
          <a:noFill/>
        </p:spPr>
        <p:txBody>
          <a:bodyPr wrap="square" rtlCol="0">
            <a:spAutoFit/>
          </a:bodyPr>
          <a:lstStyle/>
          <a:p>
            <a:r>
              <a:rPr lang="en-GB" sz="2800" dirty="0">
                <a:solidFill>
                  <a:schemeClr val="tx2">
                    <a:lumMod val="40000"/>
                    <a:lumOff val="60000"/>
                  </a:schemeClr>
                </a:solidFill>
                <a:latin typeface="Impact" panose="020B0806030902050204" pitchFamily="34" charset="0"/>
              </a:rPr>
              <a:t>RAVENSHALL </a:t>
            </a:r>
            <a:r>
              <a:rPr lang="en-GB" sz="2800" dirty="0" err="1">
                <a:solidFill>
                  <a:schemeClr val="tx2">
                    <a:lumMod val="40000"/>
                    <a:lumOff val="60000"/>
                  </a:schemeClr>
                </a:solidFill>
                <a:latin typeface="Impact" panose="020B0806030902050204" pitchFamily="34" charset="0"/>
              </a:rPr>
              <a:t>PfA</a:t>
            </a:r>
            <a:endParaRPr lang="en-GB" sz="2800" dirty="0">
              <a:solidFill>
                <a:schemeClr val="tx2">
                  <a:lumMod val="40000"/>
                  <a:lumOff val="60000"/>
                </a:schemeClr>
              </a:solidFill>
              <a:latin typeface="Impact" panose="020B0806030902050204" pitchFamily="34" charset="0"/>
            </a:endParaRPr>
          </a:p>
          <a:p>
            <a:r>
              <a:rPr lang="en-GB" sz="2800" dirty="0">
                <a:solidFill>
                  <a:schemeClr val="accent4"/>
                </a:solidFill>
                <a:latin typeface="Impact" panose="020B0806030902050204" pitchFamily="34" charset="0"/>
              </a:rPr>
              <a:t>CURRICULUM PATHWAYS</a:t>
            </a:r>
          </a:p>
        </p:txBody>
      </p:sp>
      <p:sp>
        <p:nvSpPr>
          <p:cNvPr id="8" name="TextBox 7">
            <a:extLst>
              <a:ext uri="{FF2B5EF4-FFF2-40B4-BE49-F238E27FC236}">
                <a16:creationId xmlns:a16="http://schemas.microsoft.com/office/drawing/2014/main" id="{9A9715EB-5011-F866-48E0-CC08328789C1}"/>
              </a:ext>
            </a:extLst>
          </p:cNvPr>
          <p:cNvSpPr txBox="1"/>
          <p:nvPr/>
        </p:nvSpPr>
        <p:spPr>
          <a:xfrm>
            <a:off x="352915" y="2747603"/>
            <a:ext cx="4134803" cy="369332"/>
          </a:xfrm>
          <a:prstGeom prst="rect">
            <a:avLst/>
          </a:prstGeom>
          <a:noFill/>
        </p:spPr>
        <p:txBody>
          <a:bodyPr wrap="square" rtlCol="0">
            <a:spAutoFit/>
          </a:bodyPr>
          <a:lstStyle/>
          <a:p>
            <a:pPr algn="ctr"/>
            <a:r>
              <a:rPr lang="en-US" dirty="0">
                <a:solidFill>
                  <a:srgbClr val="002060"/>
                </a:solidFill>
                <a:latin typeface="Impact" panose="020B0806030902050204" pitchFamily="34" charset="0"/>
              </a:rPr>
              <a:t>EMPLOYABILITY PATHWAY</a:t>
            </a:r>
            <a:endParaRPr lang="en-US" dirty="0">
              <a:solidFill>
                <a:srgbClr val="002060"/>
              </a:solidFill>
            </a:endParaRPr>
          </a:p>
        </p:txBody>
      </p:sp>
      <p:grpSp>
        <p:nvGrpSpPr>
          <p:cNvPr id="3" name="Group 2">
            <a:extLst>
              <a:ext uri="{FF2B5EF4-FFF2-40B4-BE49-F238E27FC236}">
                <a16:creationId xmlns:a16="http://schemas.microsoft.com/office/drawing/2014/main" id="{8270E2B9-6C7E-C164-2DD1-9D8C8B1C8961}"/>
              </a:ext>
            </a:extLst>
          </p:cNvPr>
          <p:cNvGrpSpPr/>
          <p:nvPr/>
        </p:nvGrpSpPr>
        <p:grpSpPr>
          <a:xfrm>
            <a:off x="4435371" y="1063923"/>
            <a:ext cx="1035258" cy="1022904"/>
            <a:chOff x="2398554" y="905037"/>
            <a:chExt cx="5108891" cy="5047926"/>
          </a:xfrm>
        </p:grpSpPr>
        <p:pic>
          <p:nvPicPr>
            <p:cNvPr id="10" name="Picture 9">
              <a:extLst>
                <a:ext uri="{FF2B5EF4-FFF2-40B4-BE49-F238E27FC236}">
                  <a16:creationId xmlns:a16="http://schemas.microsoft.com/office/drawing/2014/main" id="{D1B1EDB0-D04C-6940-6431-D20B596C56FB}"/>
                </a:ext>
              </a:extLst>
            </p:cNvPr>
            <p:cNvPicPr>
              <a:picLocks noChangeAspect="1"/>
            </p:cNvPicPr>
            <p:nvPr/>
          </p:nvPicPr>
          <p:blipFill>
            <a:blip r:embed="rId2"/>
            <a:stretch>
              <a:fillRect/>
            </a:stretch>
          </p:blipFill>
          <p:spPr>
            <a:xfrm>
              <a:off x="2398554" y="905037"/>
              <a:ext cx="5108891" cy="5047926"/>
            </a:xfrm>
            <a:prstGeom prst="rect">
              <a:avLst/>
            </a:prstGeom>
          </p:spPr>
        </p:pic>
        <p:pic>
          <p:nvPicPr>
            <p:cNvPr id="11" name="Picture 10">
              <a:extLst>
                <a:ext uri="{FF2B5EF4-FFF2-40B4-BE49-F238E27FC236}">
                  <a16:creationId xmlns:a16="http://schemas.microsoft.com/office/drawing/2014/main" id="{23FF3F69-3EE4-0335-9096-3B689FB019A0}"/>
                </a:ext>
              </a:extLst>
            </p:cNvPr>
            <p:cNvPicPr>
              <a:picLocks noChangeAspect="1"/>
            </p:cNvPicPr>
            <p:nvPr/>
          </p:nvPicPr>
          <p:blipFill>
            <a:blip r:embed="rId3"/>
            <a:stretch>
              <a:fillRect/>
            </a:stretch>
          </p:blipFill>
          <p:spPr>
            <a:xfrm>
              <a:off x="3296693" y="1809768"/>
              <a:ext cx="3450635" cy="2548349"/>
            </a:xfrm>
            <a:prstGeom prst="rect">
              <a:avLst/>
            </a:prstGeom>
          </p:spPr>
        </p:pic>
      </p:grpSp>
      <p:sp>
        <p:nvSpPr>
          <p:cNvPr id="16" name="TextBox 15">
            <a:extLst>
              <a:ext uri="{FF2B5EF4-FFF2-40B4-BE49-F238E27FC236}">
                <a16:creationId xmlns:a16="http://schemas.microsoft.com/office/drawing/2014/main" id="{82A4BB7C-8F18-B99C-0990-8172416250A9}"/>
              </a:ext>
            </a:extLst>
          </p:cNvPr>
          <p:cNvSpPr txBox="1"/>
          <p:nvPr/>
        </p:nvSpPr>
        <p:spPr>
          <a:xfrm>
            <a:off x="5493917" y="2734771"/>
            <a:ext cx="4134803" cy="369332"/>
          </a:xfrm>
          <a:prstGeom prst="rect">
            <a:avLst/>
          </a:prstGeom>
          <a:noFill/>
        </p:spPr>
        <p:txBody>
          <a:bodyPr wrap="square" rtlCol="0">
            <a:spAutoFit/>
          </a:bodyPr>
          <a:lstStyle/>
          <a:p>
            <a:pPr algn="ctr"/>
            <a:r>
              <a:rPr lang="en-US" dirty="0">
                <a:solidFill>
                  <a:schemeClr val="accent4"/>
                </a:solidFill>
                <a:latin typeface="Impact" panose="020B0806030902050204" pitchFamily="34" charset="0"/>
              </a:rPr>
              <a:t>TOWARDS INDEPENDENCE PATHWAY</a:t>
            </a:r>
            <a:endParaRPr lang="en-US" dirty="0">
              <a:solidFill>
                <a:schemeClr val="accent4"/>
              </a:solidFill>
            </a:endParaRPr>
          </a:p>
        </p:txBody>
      </p:sp>
      <p:sp>
        <p:nvSpPr>
          <p:cNvPr id="20" name="Star: 5 Points 19">
            <a:extLst>
              <a:ext uri="{FF2B5EF4-FFF2-40B4-BE49-F238E27FC236}">
                <a16:creationId xmlns:a16="http://schemas.microsoft.com/office/drawing/2014/main" id="{97C72776-EA5A-2DC0-3754-7E625B678234}"/>
              </a:ext>
            </a:extLst>
          </p:cNvPr>
          <p:cNvSpPr/>
          <p:nvPr/>
        </p:nvSpPr>
        <p:spPr>
          <a:xfrm>
            <a:off x="4230510" y="2747603"/>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Star: 5 Points 20">
            <a:extLst>
              <a:ext uri="{FF2B5EF4-FFF2-40B4-BE49-F238E27FC236}">
                <a16:creationId xmlns:a16="http://schemas.microsoft.com/office/drawing/2014/main" id="{B1215335-1AD9-FC0E-312A-1806865F4910}"/>
              </a:ext>
            </a:extLst>
          </p:cNvPr>
          <p:cNvSpPr/>
          <p:nvPr/>
        </p:nvSpPr>
        <p:spPr>
          <a:xfrm>
            <a:off x="352915" y="2767328"/>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Star: 5 Points 21">
            <a:extLst>
              <a:ext uri="{FF2B5EF4-FFF2-40B4-BE49-F238E27FC236}">
                <a16:creationId xmlns:a16="http://schemas.microsoft.com/office/drawing/2014/main" id="{B0120F93-51C7-D583-B320-D73D9EDE29B4}"/>
              </a:ext>
            </a:extLst>
          </p:cNvPr>
          <p:cNvSpPr/>
          <p:nvPr/>
        </p:nvSpPr>
        <p:spPr>
          <a:xfrm>
            <a:off x="5511084" y="2748663"/>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Star: 5 Points 22">
            <a:extLst>
              <a:ext uri="{FF2B5EF4-FFF2-40B4-BE49-F238E27FC236}">
                <a16:creationId xmlns:a16="http://schemas.microsoft.com/office/drawing/2014/main" id="{DF69221D-4B91-E5D5-C45A-FB3A6F93187D}"/>
              </a:ext>
            </a:extLst>
          </p:cNvPr>
          <p:cNvSpPr/>
          <p:nvPr/>
        </p:nvSpPr>
        <p:spPr>
          <a:xfrm>
            <a:off x="9327438" y="2747603"/>
            <a:ext cx="257208" cy="257208"/>
          </a:xfrm>
          <a:prstGeom prst="star5">
            <a:avLst/>
          </a:prstGeom>
          <a:solidFill>
            <a:schemeClr val="bg1">
              <a:lumMod val="85000"/>
            </a:schemeClr>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0" name="Group 39">
            <a:extLst>
              <a:ext uri="{FF2B5EF4-FFF2-40B4-BE49-F238E27FC236}">
                <a16:creationId xmlns:a16="http://schemas.microsoft.com/office/drawing/2014/main" id="{80ECA130-5264-52B6-6789-1FB32D61868C}"/>
              </a:ext>
            </a:extLst>
          </p:cNvPr>
          <p:cNvGrpSpPr/>
          <p:nvPr/>
        </p:nvGrpSpPr>
        <p:grpSpPr>
          <a:xfrm>
            <a:off x="2443833" y="2133753"/>
            <a:ext cx="5117486" cy="509731"/>
            <a:chOff x="2443833" y="2133753"/>
            <a:chExt cx="5117486" cy="509731"/>
          </a:xfrm>
        </p:grpSpPr>
        <p:grpSp>
          <p:nvGrpSpPr>
            <p:cNvPr id="32" name="Group 31">
              <a:extLst>
                <a:ext uri="{FF2B5EF4-FFF2-40B4-BE49-F238E27FC236}">
                  <a16:creationId xmlns:a16="http://schemas.microsoft.com/office/drawing/2014/main" id="{EC9DFD47-8F06-3018-8057-36865F29542B}"/>
                </a:ext>
              </a:extLst>
            </p:cNvPr>
            <p:cNvGrpSpPr/>
            <p:nvPr/>
          </p:nvGrpSpPr>
          <p:grpSpPr>
            <a:xfrm>
              <a:off x="2443833" y="2356783"/>
              <a:ext cx="2444750" cy="260601"/>
              <a:chOff x="2508250" y="4416546"/>
              <a:chExt cx="2444750" cy="260601"/>
            </a:xfrm>
          </p:grpSpPr>
          <p:cxnSp>
            <p:nvCxnSpPr>
              <p:cNvPr id="28" name="Straight Connector 27">
                <a:extLst>
                  <a:ext uri="{FF2B5EF4-FFF2-40B4-BE49-F238E27FC236}">
                    <a16:creationId xmlns:a16="http://schemas.microsoft.com/office/drawing/2014/main" id="{0111EE9E-D625-398B-E65C-50C2BF3188C9}"/>
                  </a:ext>
                </a:extLst>
              </p:cNvPr>
              <p:cNvCxnSpPr>
                <a:cxnSpLocks/>
              </p:cNvCxnSpPr>
              <p:nvPr/>
            </p:nvCxnSpPr>
            <p:spPr>
              <a:xfrm flipH="1" flipV="1">
                <a:off x="2508250" y="4435596"/>
                <a:ext cx="2444750" cy="1852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D077DC9-3C3A-2BE8-163A-68FE8F7AFF55}"/>
                  </a:ext>
                </a:extLst>
              </p:cNvPr>
              <p:cNvCxnSpPr>
                <a:cxnSpLocks/>
              </p:cNvCxnSpPr>
              <p:nvPr/>
            </p:nvCxnSpPr>
            <p:spPr>
              <a:xfrm>
                <a:off x="2518495"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7DFD837C-506E-3C9B-B43B-AF6A9D1C1E8E}"/>
                </a:ext>
              </a:extLst>
            </p:cNvPr>
            <p:cNvGrpSpPr/>
            <p:nvPr/>
          </p:nvGrpSpPr>
          <p:grpSpPr>
            <a:xfrm>
              <a:off x="5058820" y="2382883"/>
              <a:ext cx="2502499" cy="260601"/>
              <a:chOff x="34670" y="4416546"/>
              <a:chExt cx="2502499" cy="260601"/>
            </a:xfrm>
          </p:grpSpPr>
          <p:cxnSp>
            <p:nvCxnSpPr>
              <p:cNvPr id="34" name="Straight Connector 33">
                <a:extLst>
                  <a:ext uri="{FF2B5EF4-FFF2-40B4-BE49-F238E27FC236}">
                    <a16:creationId xmlns:a16="http://schemas.microsoft.com/office/drawing/2014/main" id="{5317FD8F-B6F6-6101-FB97-651FFFC671BB}"/>
                  </a:ext>
                </a:extLst>
              </p:cNvPr>
              <p:cNvCxnSpPr>
                <a:cxnSpLocks/>
              </p:cNvCxnSpPr>
              <p:nvPr/>
            </p:nvCxnSpPr>
            <p:spPr>
              <a:xfrm flipH="1">
                <a:off x="34670" y="4432777"/>
                <a:ext cx="2502499"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2EC3331-A29B-D515-A2E5-BFE124C08DC1}"/>
                  </a:ext>
                </a:extLst>
              </p:cNvPr>
              <p:cNvCxnSpPr>
                <a:cxnSpLocks/>
              </p:cNvCxnSpPr>
              <p:nvPr/>
            </p:nvCxnSpPr>
            <p:spPr>
              <a:xfrm>
                <a:off x="2522097"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8" name="Straight Connector 37">
              <a:extLst>
                <a:ext uri="{FF2B5EF4-FFF2-40B4-BE49-F238E27FC236}">
                  <a16:creationId xmlns:a16="http://schemas.microsoft.com/office/drawing/2014/main" id="{A9953FF5-D85D-04CF-A8BE-5FA3843D2A54}"/>
                </a:ext>
              </a:extLst>
            </p:cNvPr>
            <p:cNvCxnSpPr>
              <a:cxnSpLocks/>
            </p:cNvCxnSpPr>
            <p:nvPr/>
          </p:nvCxnSpPr>
          <p:spPr>
            <a:xfrm>
              <a:off x="4867356" y="2133753"/>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443916E-4E0B-CFE5-0AE2-A230149DAD6B}"/>
                </a:ext>
              </a:extLst>
            </p:cNvPr>
            <p:cNvCxnSpPr>
              <a:cxnSpLocks/>
            </p:cNvCxnSpPr>
            <p:nvPr/>
          </p:nvCxnSpPr>
          <p:spPr>
            <a:xfrm>
              <a:off x="5069998" y="2133753"/>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ADAE1243-DF74-0ECF-DC44-DB4A1A8B767D}"/>
              </a:ext>
            </a:extLst>
          </p:cNvPr>
          <p:cNvSpPr/>
          <p:nvPr/>
        </p:nvSpPr>
        <p:spPr>
          <a:xfrm>
            <a:off x="224893" y="3350281"/>
            <a:ext cx="4390845" cy="1040563"/>
          </a:xfrm>
          <a:prstGeom prst="roundRect">
            <a:avLst>
              <a:gd name="adj" fmla="val 6442"/>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TextBox 24">
            <a:extLst>
              <a:ext uri="{FF2B5EF4-FFF2-40B4-BE49-F238E27FC236}">
                <a16:creationId xmlns:a16="http://schemas.microsoft.com/office/drawing/2014/main" id="{AA08E978-9C04-FFD7-B649-9112914E0900}"/>
              </a:ext>
            </a:extLst>
          </p:cNvPr>
          <p:cNvSpPr txBox="1"/>
          <p:nvPr/>
        </p:nvSpPr>
        <p:spPr>
          <a:xfrm>
            <a:off x="352915" y="3416928"/>
            <a:ext cx="4134803" cy="923330"/>
          </a:xfrm>
          <a:prstGeom prst="rect">
            <a:avLst/>
          </a:prstGeom>
          <a:noFill/>
        </p:spPr>
        <p:txBody>
          <a:bodyPr wrap="square" rtlCol="0">
            <a:spAutoFit/>
          </a:bodyPr>
          <a:lstStyle/>
          <a:p>
            <a:pPr algn="ctr"/>
            <a:r>
              <a:rPr lang="en-US" dirty="0">
                <a:solidFill>
                  <a:srgbClr val="002060"/>
                </a:solidFill>
                <a:latin typeface="Impact" panose="020B0806030902050204" pitchFamily="34" charset="0"/>
              </a:rPr>
              <a:t>Employability Skills / Careers / Independent Living Skills / Health and Wellbeing / Functional Skills  </a:t>
            </a:r>
            <a:endParaRPr lang="en-US" dirty="0">
              <a:solidFill>
                <a:srgbClr val="002060"/>
              </a:solidFill>
            </a:endParaRPr>
          </a:p>
        </p:txBody>
      </p:sp>
      <p:sp>
        <p:nvSpPr>
          <p:cNvPr id="26" name="Rectangle: Rounded Corners 25">
            <a:extLst>
              <a:ext uri="{FF2B5EF4-FFF2-40B4-BE49-F238E27FC236}">
                <a16:creationId xmlns:a16="http://schemas.microsoft.com/office/drawing/2014/main" id="{F5AFF0C8-8C4F-4AA9-CDFB-53B843A7D69B}"/>
              </a:ext>
            </a:extLst>
          </p:cNvPr>
          <p:cNvSpPr/>
          <p:nvPr/>
        </p:nvSpPr>
        <p:spPr>
          <a:xfrm>
            <a:off x="5311480" y="3344453"/>
            <a:ext cx="4390845" cy="1040563"/>
          </a:xfrm>
          <a:prstGeom prst="roundRect">
            <a:avLst>
              <a:gd name="adj" fmla="val 6442"/>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TextBox 26">
            <a:extLst>
              <a:ext uri="{FF2B5EF4-FFF2-40B4-BE49-F238E27FC236}">
                <a16:creationId xmlns:a16="http://schemas.microsoft.com/office/drawing/2014/main" id="{F054189E-8722-E78A-973F-429FF8B0C5AF}"/>
              </a:ext>
            </a:extLst>
          </p:cNvPr>
          <p:cNvSpPr txBox="1"/>
          <p:nvPr/>
        </p:nvSpPr>
        <p:spPr>
          <a:xfrm>
            <a:off x="5493917" y="3398268"/>
            <a:ext cx="4134803" cy="923330"/>
          </a:xfrm>
          <a:prstGeom prst="rect">
            <a:avLst/>
          </a:prstGeom>
          <a:noFill/>
        </p:spPr>
        <p:txBody>
          <a:bodyPr wrap="square" rtlCol="0">
            <a:spAutoFit/>
          </a:bodyPr>
          <a:lstStyle/>
          <a:p>
            <a:pPr algn="ctr"/>
            <a:r>
              <a:rPr lang="en-US" dirty="0">
                <a:solidFill>
                  <a:schemeClr val="accent4"/>
                </a:solidFill>
                <a:latin typeface="Impact" panose="020B0806030902050204" pitchFamily="34" charset="0"/>
              </a:rPr>
              <a:t>Life Skills / Health and Wellbeing / Functional Skills / Creative Arts / Total Communication Approach </a:t>
            </a:r>
            <a:endParaRPr lang="en-US" dirty="0">
              <a:solidFill>
                <a:schemeClr val="accent4"/>
              </a:solidFill>
            </a:endParaRPr>
          </a:p>
        </p:txBody>
      </p:sp>
      <p:sp>
        <p:nvSpPr>
          <p:cNvPr id="29" name="Rectangle: Rounded Corners 28">
            <a:extLst>
              <a:ext uri="{FF2B5EF4-FFF2-40B4-BE49-F238E27FC236}">
                <a16:creationId xmlns:a16="http://schemas.microsoft.com/office/drawing/2014/main" id="{DA77C4B6-8816-D0FD-46D4-534BA394D46F}"/>
              </a:ext>
            </a:extLst>
          </p:cNvPr>
          <p:cNvSpPr/>
          <p:nvPr/>
        </p:nvSpPr>
        <p:spPr>
          <a:xfrm>
            <a:off x="224893" y="5384407"/>
            <a:ext cx="4390845" cy="1040563"/>
          </a:xfrm>
          <a:prstGeom prst="roundRect">
            <a:avLst>
              <a:gd name="adj" fmla="val 6442"/>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TextBox 30">
            <a:extLst>
              <a:ext uri="{FF2B5EF4-FFF2-40B4-BE49-F238E27FC236}">
                <a16:creationId xmlns:a16="http://schemas.microsoft.com/office/drawing/2014/main" id="{E2BDB138-0BC5-F4E5-4853-CCF13E55B7AB}"/>
              </a:ext>
            </a:extLst>
          </p:cNvPr>
          <p:cNvSpPr txBox="1"/>
          <p:nvPr/>
        </p:nvSpPr>
        <p:spPr>
          <a:xfrm>
            <a:off x="352915" y="5451054"/>
            <a:ext cx="4134803" cy="923330"/>
          </a:xfrm>
          <a:prstGeom prst="rect">
            <a:avLst/>
          </a:prstGeom>
          <a:noFill/>
        </p:spPr>
        <p:txBody>
          <a:bodyPr wrap="square" rtlCol="0">
            <a:spAutoFit/>
          </a:bodyPr>
          <a:lstStyle/>
          <a:p>
            <a:pPr algn="ctr"/>
            <a:r>
              <a:rPr lang="en-US" dirty="0">
                <a:solidFill>
                  <a:srgbClr val="002060"/>
                </a:solidFill>
                <a:latin typeface="Impact" panose="020B0806030902050204" pitchFamily="34" charset="0"/>
              </a:rPr>
              <a:t>College – Foundation for Learning Course</a:t>
            </a:r>
          </a:p>
          <a:p>
            <a:pPr algn="ctr"/>
            <a:r>
              <a:rPr lang="en-US" dirty="0">
                <a:solidFill>
                  <a:srgbClr val="002060"/>
                </a:solidFill>
                <a:latin typeface="Impact" panose="020B0806030902050204" pitchFamily="34" charset="0"/>
              </a:rPr>
              <a:t>Adult Day Services</a:t>
            </a:r>
          </a:p>
          <a:p>
            <a:pPr algn="ctr"/>
            <a:r>
              <a:rPr lang="en-US" dirty="0">
                <a:solidFill>
                  <a:srgbClr val="002060"/>
                </a:solidFill>
                <a:latin typeface="Impact" panose="020B0806030902050204" pitchFamily="34" charset="0"/>
              </a:rPr>
              <a:t>PA</a:t>
            </a:r>
            <a:endParaRPr lang="en-US" dirty="0">
              <a:solidFill>
                <a:srgbClr val="002060"/>
              </a:solidFill>
            </a:endParaRPr>
          </a:p>
        </p:txBody>
      </p:sp>
      <p:sp>
        <p:nvSpPr>
          <p:cNvPr id="36" name="Rectangle: Rounded Corners 35">
            <a:extLst>
              <a:ext uri="{FF2B5EF4-FFF2-40B4-BE49-F238E27FC236}">
                <a16:creationId xmlns:a16="http://schemas.microsoft.com/office/drawing/2014/main" id="{838B2DA4-298E-5931-5DA0-9FAACD16718F}"/>
              </a:ext>
            </a:extLst>
          </p:cNvPr>
          <p:cNvSpPr/>
          <p:nvPr/>
        </p:nvSpPr>
        <p:spPr>
          <a:xfrm>
            <a:off x="5311480" y="5384407"/>
            <a:ext cx="4390845" cy="1040563"/>
          </a:xfrm>
          <a:prstGeom prst="roundRect">
            <a:avLst>
              <a:gd name="adj" fmla="val 6442"/>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TextBox 36">
            <a:extLst>
              <a:ext uri="{FF2B5EF4-FFF2-40B4-BE49-F238E27FC236}">
                <a16:creationId xmlns:a16="http://schemas.microsoft.com/office/drawing/2014/main" id="{3D2FC66F-5840-8962-4AFA-3679CA293EF7}"/>
              </a:ext>
            </a:extLst>
          </p:cNvPr>
          <p:cNvSpPr txBox="1"/>
          <p:nvPr/>
        </p:nvSpPr>
        <p:spPr>
          <a:xfrm>
            <a:off x="5439502" y="5451054"/>
            <a:ext cx="4134803" cy="923330"/>
          </a:xfrm>
          <a:prstGeom prst="rect">
            <a:avLst/>
          </a:prstGeom>
          <a:noFill/>
        </p:spPr>
        <p:txBody>
          <a:bodyPr wrap="square" rtlCol="0">
            <a:spAutoFit/>
          </a:bodyPr>
          <a:lstStyle/>
          <a:p>
            <a:pPr algn="ctr"/>
            <a:r>
              <a:rPr lang="en-US" dirty="0">
                <a:solidFill>
                  <a:srgbClr val="FFC000"/>
                </a:solidFill>
                <a:latin typeface="Impact" panose="020B0806030902050204" pitchFamily="34" charset="0"/>
              </a:rPr>
              <a:t>College – Foundation for Learning Course</a:t>
            </a:r>
          </a:p>
          <a:p>
            <a:pPr algn="ctr"/>
            <a:r>
              <a:rPr lang="en-US" dirty="0">
                <a:solidFill>
                  <a:srgbClr val="FFC000"/>
                </a:solidFill>
                <a:latin typeface="Impact" panose="020B0806030902050204" pitchFamily="34" charset="0"/>
              </a:rPr>
              <a:t>Adult Day Services</a:t>
            </a:r>
          </a:p>
          <a:p>
            <a:pPr algn="ctr"/>
            <a:r>
              <a:rPr lang="en-US" dirty="0">
                <a:solidFill>
                  <a:srgbClr val="FFC000"/>
                </a:solidFill>
                <a:latin typeface="Impact" panose="020B0806030902050204" pitchFamily="34" charset="0"/>
              </a:rPr>
              <a:t>PA</a:t>
            </a:r>
            <a:endParaRPr lang="en-US" dirty="0">
              <a:solidFill>
                <a:srgbClr val="FFC000"/>
              </a:solidFill>
            </a:endParaRPr>
          </a:p>
        </p:txBody>
      </p:sp>
      <p:grpSp>
        <p:nvGrpSpPr>
          <p:cNvPr id="41" name="Group 40">
            <a:extLst>
              <a:ext uri="{FF2B5EF4-FFF2-40B4-BE49-F238E27FC236}">
                <a16:creationId xmlns:a16="http://schemas.microsoft.com/office/drawing/2014/main" id="{A9B2868A-76B7-43C0-BA78-2961317F8B14}"/>
              </a:ext>
            </a:extLst>
          </p:cNvPr>
          <p:cNvGrpSpPr/>
          <p:nvPr/>
        </p:nvGrpSpPr>
        <p:grpSpPr>
          <a:xfrm rot="10800000">
            <a:off x="2394257" y="4468279"/>
            <a:ext cx="5117486" cy="509731"/>
            <a:chOff x="2443833" y="2133753"/>
            <a:chExt cx="5117486" cy="509731"/>
          </a:xfrm>
        </p:grpSpPr>
        <p:grpSp>
          <p:nvGrpSpPr>
            <p:cNvPr id="42" name="Group 41">
              <a:extLst>
                <a:ext uri="{FF2B5EF4-FFF2-40B4-BE49-F238E27FC236}">
                  <a16:creationId xmlns:a16="http://schemas.microsoft.com/office/drawing/2014/main" id="{C80A2281-7884-99DA-576E-74FD8BDB3B7E}"/>
                </a:ext>
              </a:extLst>
            </p:cNvPr>
            <p:cNvGrpSpPr/>
            <p:nvPr/>
          </p:nvGrpSpPr>
          <p:grpSpPr>
            <a:xfrm>
              <a:off x="2443833" y="2356783"/>
              <a:ext cx="2444750" cy="260601"/>
              <a:chOff x="2508250" y="4416546"/>
              <a:chExt cx="2444750" cy="260601"/>
            </a:xfrm>
          </p:grpSpPr>
          <p:cxnSp>
            <p:nvCxnSpPr>
              <p:cNvPr id="48" name="Straight Connector 47">
                <a:extLst>
                  <a:ext uri="{FF2B5EF4-FFF2-40B4-BE49-F238E27FC236}">
                    <a16:creationId xmlns:a16="http://schemas.microsoft.com/office/drawing/2014/main" id="{9EE14697-F67D-09CC-1106-BB4287B8CD96}"/>
                  </a:ext>
                </a:extLst>
              </p:cNvPr>
              <p:cNvCxnSpPr>
                <a:cxnSpLocks/>
              </p:cNvCxnSpPr>
              <p:nvPr/>
            </p:nvCxnSpPr>
            <p:spPr>
              <a:xfrm flipH="1" flipV="1">
                <a:off x="2508250" y="4435596"/>
                <a:ext cx="2444750" cy="1852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DB32C04-5D58-E6A8-0890-84E507D5124F}"/>
                  </a:ext>
                </a:extLst>
              </p:cNvPr>
              <p:cNvCxnSpPr>
                <a:cxnSpLocks/>
              </p:cNvCxnSpPr>
              <p:nvPr/>
            </p:nvCxnSpPr>
            <p:spPr>
              <a:xfrm>
                <a:off x="2518495"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21B4C8E5-530F-A4E7-BB92-9DD73FCA6B66}"/>
                </a:ext>
              </a:extLst>
            </p:cNvPr>
            <p:cNvGrpSpPr/>
            <p:nvPr/>
          </p:nvGrpSpPr>
          <p:grpSpPr>
            <a:xfrm>
              <a:off x="5058820" y="2382883"/>
              <a:ext cx="2502499" cy="260601"/>
              <a:chOff x="34670" y="4416546"/>
              <a:chExt cx="2502499" cy="260601"/>
            </a:xfrm>
          </p:grpSpPr>
          <p:cxnSp>
            <p:nvCxnSpPr>
              <p:cNvPr id="46" name="Straight Connector 45">
                <a:extLst>
                  <a:ext uri="{FF2B5EF4-FFF2-40B4-BE49-F238E27FC236}">
                    <a16:creationId xmlns:a16="http://schemas.microsoft.com/office/drawing/2014/main" id="{5CD0C2F8-DD2F-19CE-AF02-FA1FEC924C32}"/>
                  </a:ext>
                </a:extLst>
              </p:cNvPr>
              <p:cNvCxnSpPr>
                <a:cxnSpLocks/>
              </p:cNvCxnSpPr>
              <p:nvPr/>
            </p:nvCxnSpPr>
            <p:spPr>
              <a:xfrm flipH="1">
                <a:off x="34670" y="4432777"/>
                <a:ext cx="2502499"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755058B-B760-0D39-1A6D-308C1201578E}"/>
                  </a:ext>
                </a:extLst>
              </p:cNvPr>
              <p:cNvCxnSpPr>
                <a:cxnSpLocks/>
              </p:cNvCxnSpPr>
              <p:nvPr/>
            </p:nvCxnSpPr>
            <p:spPr>
              <a:xfrm>
                <a:off x="2522097" y="4416546"/>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44" name="Straight Connector 43">
              <a:extLst>
                <a:ext uri="{FF2B5EF4-FFF2-40B4-BE49-F238E27FC236}">
                  <a16:creationId xmlns:a16="http://schemas.microsoft.com/office/drawing/2014/main" id="{1B8F7BFC-EBBE-87D6-21FC-C8A5F8D98F48}"/>
                </a:ext>
              </a:extLst>
            </p:cNvPr>
            <p:cNvCxnSpPr>
              <a:cxnSpLocks/>
            </p:cNvCxnSpPr>
            <p:nvPr/>
          </p:nvCxnSpPr>
          <p:spPr>
            <a:xfrm>
              <a:off x="4875982" y="2133753"/>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B861746-7AB4-310C-14CD-B9D0846D89E0}"/>
                </a:ext>
              </a:extLst>
            </p:cNvPr>
            <p:cNvCxnSpPr>
              <a:cxnSpLocks/>
            </p:cNvCxnSpPr>
            <p:nvPr/>
          </p:nvCxnSpPr>
          <p:spPr>
            <a:xfrm>
              <a:off x="5069998" y="2133753"/>
              <a:ext cx="0" cy="26060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3C98B4A9-A8B0-C0A9-B8D5-C4127BCA3042}"/>
              </a:ext>
            </a:extLst>
          </p:cNvPr>
          <p:cNvSpPr txBox="1"/>
          <p:nvPr/>
        </p:nvSpPr>
        <p:spPr>
          <a:xfrm>
            <a:off x="3876523" y="4986621"/>
            <a:ext cx="2180922" cy="369332"/>
          </a:xfrm>
          <a:prstGeom prst="rect">
            <a:avLst/>
          </a:prstGeom>
          <a:noFill/>
        </p:spPr>
        <p:txBody>
          <a:bodyPr wrap="square">
            <a:spAutoFit/>
          </a:bodyPr>
          <a:lstStyle/>
          <a:p>
            <a:r>
              <a:rPr lang="en-GB" sz="1800" dirty="0">
                <a:solidFill>
                  <a:srgbClr val="002060"/>
                </a:solidFill>
                <a:latin typeface="Impact" panose="020B0806030902050204" pitchFamily="34" charset="0"/>
              </a:rPr>
              <a:t>GUIDED DESTINATIONS</a:t>
            </a:r>
            <a:endParaRPr lang="en-GB" dirty="0">
              <a:solidFill>
                <a:srgbClr val="002060"/>
              </a:solidFill>
            </a:endParaRPr>
          </a:p>
        </p:txBody>
      </p:sp>
    </p:spTree>
    <p:extLst>
      <p:ext uri="{BB962C8B-B14F-4D97-AF65-F5344CB8AC3E}">
        <p14:creationId xmlns:p14="http://schemas.microsoft.com/office/powerpoint/2010/main" val="28749446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1393</TotalTime>
  <Words>2161</Words>
  <Application>Microsoft Office PowerPoint</Application>
  <PresentationFormat>A4 Paper (210x297 mm)</PresentationFormat>
  <Paragraphs>160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Impact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Ravenshall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Becks Errett</dc:creator>
  <cp:lastModifiedBy>Becks Errett</cp:lastModifiedBy>
  <cp:revision>6</cp:revision>
  <dcterms:created xsi:type="dcterms:W3CDTF">2023-12-04T14:11:28Z</dcterms:created>
  <dcterms:modified xsi:type="dcterms:W3CDTF">2024-02-08T09:22:39Z</dcterms:modified>
</cp:coreProperties>
</file>